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handoutMasterIdLst>
    <p:handoutMasterId r:id="rId73"/>
  </p:handoutMasterIdLst>
  <p:sldIdLst>
    <p:sldId id="287" r:id="rId2"/>
    <p:sldId id="262" r:id="rId3"/>
    <p:sldId id="308" r:id="rId4"/>
    <p:sldId id="257" r:id="rId5"/>
    <p:sldId id="264" r:id="rId6"/>
    <p:sldId id="267" r:id="rId7"/>
    <p:sldId id="265" r:id="rId8"/>
    <p:sldId id="285" r:id="rId9"/>
    <p:sldId id="273" r:id="rId10"/>
    <p:sldId id="274" r:id="rId11"/>
    <p:sldId id="268" r:id="rId12"/>
    <p:sldId id="266" r:id="rId13"/>
    <p:sldId id="313" r:id="rId14"/>
    <p:sldId id="310" r:id="rId15"/>
    <p:sldId id="275" r:id="rId16"/>
    <p:sldId id="270" r:id="rId17"/>
    <p:sldId id="354" r:id="rId18"/>
    <p:sldId id="358" r:id="rId19"/>
    <p:sldId id="277" r:id="rId20"/>
    <p:sldId id="276" r:id="rId21"/>
    <p:sldId id="271" r:id="rId22"/>
    <p:sldId id="278" r:id="rId23"/>
    <p:sldId id="272" r:id="rId24"/>
    <p:sldId id="290" r:id="rId25"/>
    <p:sldId id="280" r:id="rId26"/>
    <p:sldId id="281" r:id="rId27"/>
    <p:sldId id="282" r:id="rId28"/>
    <p:sldId id="295" r:id="rId29"/>
    <p:sldId id="283" r:id="rId30"/>
    <p:sldId id="284" r:id="rId31"/>
    <p:sldId id="298" r:id="rId32"/>
    <p:sldId id="296" r:id="rId33"/>
    <p:sldId id="301" r:id="rId34"/>
    <p:sldId id="307" r:id="rId35"/>
    <p:sldId id="309" r:id="rId36"/>
    <p:sldId id="299" r:id="rId37"/>
    <p:sldId id="306" r:id="rId38"/>
    <p:sldId id="312" r:id="rId39"/>
    <p:sldId id="303" r:id="rId40"/>
    <p:sldId id="314" r:id="rId41"/>
    <p:sldId id="315" r:id="rId42"/>
    <p:sldId id="317" r:id="rId43"/>
    <p:sldId id="321" r:id="rId44"/>
    <p:sldId id="319" r:id="rId45"/>
    <p:sldId id="338" r:id="rId46"/>
    <p:sldId id="339" r:id="rId47"/>
    <p:sldId id="340" r:id="rId48"/>
    <p:sldId id="342" r:id="rId49"/>
    <p:sldId id="343" r:id="rId50"/>
    <p:sldId id="347" r:id="rId51"/>
    <p:sldId id="346" r:id="rId52"/>
    <p:sldId id="348" r:id="rId53"/>
    <p:sldId id="349" r:id="rId54"/>
    <p:sldId id="350" r:id="rId55"/>
    <p:sldId id="351" r:id="rId56"/>
    <p:sldId id="352" r:id="rId57"/>
    <p:sldId id="331" r:id="rId58"/>
    <p:sldId id="326" r:id="rId59"/>
    <p:sldId id="318" r:id="rId60"/>
    <p:sldId id="325" r:id="rId61"/>
    <p:sldId id="323" r:id="rId62"/>
    <p:sldId id="328" r:id="rId63"/>
    <p:sldId id="329" r:id="rId64"/>
    <p:sldId id="327" r:id="rId65"/>
    <p:sldId id="332" r:id="rId66"/>
    <p:sldId id="335" r:id="rId67"/>
    <p:sldId id="288" r:id="rId68"/>
    <p:sldId id="289" r:id="rId69"/>
    <p:sldId id="353" r:id="rId70"/>
    <p:sldId id="357" r:id="rId7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D1B20"/>
    <a:srgbClr val="E41A62"/>
    <a:srgbClr val="FF0066"/>
    <a:srgbClr val="FF0000"/>
    <a:srgbClr val="FF3399"/>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9" autoAdjust="0"/>
    <p:restoredTop sz="90268" autoAdjust="0"/>
  </p:normalViewPr>
  <p:slideViewPr>
    <p:cSldViewPr>
      <p:cViewPr>
        <p:scale>
          <a:sx n="80" d="100"/>
          <a:sy n="80" d="100"/>
        </p:scale>
        <p:origin x="-2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522"/>
    </p:cViewPr>
  </p:notesTextViewPr>
  <p:sorterViewPr>
    <p:cViewPr>
      <p:scale>
        <a:sx n="100" d="100"/>
        <a:sy n="100" d="100"/>
      </p:scale>
      <p:origin x="0" y="2502"/>
    </p:cViewPr>
  </p:sorterViewPr>
  <p:notesViewPr>
    <p:cSldViewPr>
      <p:cViewPr>
        <p:scale>
          <a:sx n="100" d="100"/>
          <a:sy n="100" d="100"/>
        </p:scale>
        <p:origin x="-1890"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F0B19C-F89B-4B6B-8206-50BA52733BFB}" type="datetimeFigureOut">
              <a:rPr lang="it-IT" smtClean="0"/>
              <a:pPr/>
              <a:t>04/04/2014</a:t>
            </a:fld>
            <a:endParaRPr lang="it-IT"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2CBA9E-04F8-4325-B3D6-51F143AFCDA3}" type="slidenum">
              <a:rPr lang="it-IT" smtClean="0"/>
              <a:pPr/>
              <a:t>‹N›</a:t>
            </a:fld>
            <a:endParaRPr lang="it-IT"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8F57C-798E-4A25-B8A1-3B6F3A65D701}" type="datetimeFigureOut">
              <a:rPr lang="it-IT" smtClean="0"/>
              <a:pPr/>
              <a:t>04/04/2014</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891E45-8C0E-4BCD-9E6C-781DC57983A2}" type="slidenum">
              <a:rPr lang="it-IT" smtClean="0"/>
              <a:pPr/>
              <a:t>‹N›</a:t>
            </a:fld>
            <a:endParaRPr lang="it-IT"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Iniziamo questo nostro incontro col Signore (definizione don Cesare).</a:t>
            </a:r>
          </a:p>
          <a:p>
            <a:r>
              <a:rPr lang="it-IT" baseline="0" dirty="0" smtClean="0"/>
              <a:t>Papa Francesco e valore di un “grazie”: ringraziamenti vari (soprattutto i presenti).</a:t>
            </a:r>
          </a:p>
          <a:p>
            <a:r>
              <a:rPr lang="it-IT" dirty="0" smtClean="0"/>
              <a:t>Quando qualcuno ci parla di Gesù dicendoci la verità su di Lui,</a:t>
            </a:r>
            <a:r>
              <a:rPr lang="it-IT" baseline="0" dirty="0" smtClean="0"/>
              <a:t> quello è un momento prezioso.</a:t>
            </a:r>
          </a:p>
          <a:p>
            <a:r>
              <a:rPr lang="it-IT" baseline="0" dirty="0" smtClean="0"/>
              <a:t>Questo, è uno di quei momenti. </a:t>
            </a:r>
            <a:endParaRPr lang="it-IT" dirty="0" smtClean="0"/>
          </a:p>
          <a:p>
            <a:r>
              <a:rPr lang="it-IT" baseline="0" dirty="0" smtClean="0"/>
              <a:t>Catechismo momento prezioso: conosciamo la verità che è Gesù</a:t>
            </a:r>
          </a:p>
          <a:p>
            <a:r>
              <a:rPr lang="it-IT" baseline="0" dirty="0" smtClean="0"/>
              <a:t>Conoscere la verità per non cadere nell’inganno </a:t>
            </a:r>
            <a:r>
              <a:rPr lang="it-IT" baseline="0" dirty="0" smtClean="0"/>
              <a:t>(</a:t>
            </a:r>
            <a:r>
              <a:rPr lang="it-IT" baseline="0" smtClean="0"/>
              <a:t>es.: per </a:t>
            </a:r>
            <a:r>
              <a:rPr lang="it-IT" baseline="0" dirty="0" smtClean="0"/>
              <a:t>un cristiano la S. Messa è un optional; se non vado alla Messa non ho conseguenze; se non coltivo la mia vita di fede non ho conseguenze; la trasmissione della fede ai figli è affare dei catechisti e non del genitore) </a:t>
            </a:r>
          </a:p>
          <a:p>
            <a:endParaRPr lang="it-IT" dirty="0" smtClean="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a:t>
            </a:fld>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Sacramenti: fiumi ricolmi della grazia santificante.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10</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Eucarestia sacramento particolare:genera gli altri sacramenti,</a:t>
            </a:r>
            <a:r>
              <a:rPr lang="it-IT" baseline="0" dirty="0" smtClean="0"/>
              <a:t> nell’Eucarestia</a:t>
            </a:r>
            <a:r>
              <a:rPr lang="it-IT" dirty="0" smtClean="0"/>
              <a:t> non solo riceviamo la grazia del sacramento ma l’Autore stesso della grazia (Gesù)</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11</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Eucarestia centro di tutto.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12</a:t>
            </a:fld>
            <a:endParaRPr 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Vittime</a:t>
            </a:r>
            <a:r>
              <a:rPr lang="it-IT" baseline="0" dirty="0" smtClean="0"/>
              <a:t> di inganni: così non andiamo a Messa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13</a:t>
            </a:fld>
            <a:endParaRPr 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La Bibbia è il riferimento per un cristiano insieme al catechismo</a:t>
            </a:r>
            <a:r>
              <a:rPr lang="it-IT" baseline="0" dirty="0" smtClean="0"/>
              <a:t> della chiesa cattolica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14</a:t>
            </a:fld>
            <a:endParaRPr 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Tutte le parole del mondo non bastano a definire il dono straordinario racchiuso nella S. Messa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15</a:t>
            </a:fld>
            <a:endParaRPr lang="it-IT"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Schema parti S. Messa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16</a:t>
            </a:fld>
            <a:endParaRPr lang="it-IT"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Si prega anche con il corpo.</a:t>
            </a:r>
          </a:p>
          <a:p>
            <a:r>
              <a:rPr lang="it-IT" dirty="0" smtClean="0"/>
              <a:t>Descrizione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17</a:t>
            </a:fld>
            <a:endParaRPr 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La S. Messa è una Festa</a:t>
            </a:r>
          </a:p>
          <a:p>
            <a:r>
              <a:rPr lang="it-IT" dirty="0" smtClean="0"/>
              <a:t>Parallelo tra festa di compleanno dell’amico e festa </a:t>
            </a:r>
            <a:r>
              <a:rPr lang="it-IT" smtClean="0"/>
              <a:t>di Gesù</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18</a:t>
            </a:fld>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Perché facciamo una festa?</a:t>
            </a:r>
          </a:p>
          <a:p>
            <a:r>
              <a:rPr lang="it-IT" dirty="0" smtClean="0"/>
              <a:t>Quando vogliamo ricordare una cosa bella e importante per</a:t>
            </a:r>
            <a:r>
              <a:rPr lang="it-IT" baseline="0" dirty="0" smtClean="0"/>
              <a:t> tutti</a:t>
            </a:r>
            <a:endParaRPr lang="it-IT" dirty="0" smtClean="0"/>
          </a:p>
          <a:p>
            <a:r>
              <a:rPr lang="it-IT" dirty="0" smtClean="0"/>
              <a:t>Invitiamo tutti i nostri migliori amici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19</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Affidarsi</a:t>
            </a:r>
            <a:r>
              <a:rPr lang="it-IT" baseline="0" dirty="0" smtClean="0"/>
              <a:t> a Maria specialmente nei momenti importanti e affidarle questo momento perché le nostre parole siano le parole  che Gesù vuol dirvi attraverso di noi, perché il cuore di tutti noi abbia il coraggio di aprirsi oggi alla grazia, perché questo incontro in ognuno di noi porti frutto.</a:t>
            </a:r>
          </a:p>
          <a:p>
            <a:r>
              <a:rPr lang="it-IT" baseline="0" dirty="0" smtClean="0"/>
              <a:t>Recita dell’Ave Maria</a:t>
            </a:r>
          </a:p>
          <a:p>
            <a:r>
              <a:rPr lang="it-IT" baseline="0" dirty="0" smtClean="0"/>
              <a:t>…..”vogliamo essere davvero felici?”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La Domenica è il giorno fatto dal Signore!</a:t>
            </a:r>
          </a:p>
          <a:p>
            <a:r>
              <a:rPr lang="it-IT" dirty="0" smtClean="0"/>
              <a:t>E’ lo stesso Gesù che invita i suoi amici, vale a dire tutti, nessuno</a:t>
            </a:r>
            <a:r>
              <a:rPr lang="it-IT" baseline="0" dirty="0" smtClean="0"/>
              <a:t> escluso</a:t>
            </a:r>
          </a:p>
          <a:p>
            <a:r>
              <a:rPr lang="it-IT" baseline="0" dirty="0" smtClean="0"/>
              <a:t>Così come andiamo con gioia alla festa di un amico, allo stesso </a:t>
            </a:r>
            <a:r>
              <a:rPr lang="it-IT" baseline="0" dirty="0" err="1" smtClean="0"/>
              <a:t>modo……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20</a:t>
            </a:fld>
            <a:endParaRPr lang="it-IT"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err="1" smtClean="0"/>
              <a:t>….quando</a:t>
            </a:r>
            <a:r>
              <a:rPr lang="it-IT" dirty="0" smtClean="0"/>
              <a:t> la Domenica le campane suonano, ricordandoci</a:t>
            </a:r>
            <a:r>
              <a:rPr lang="it-IT" baseline="0" dirty="0" smtClean="0"/>
              <a:t> l’invito di Gesù, con la stessa gioia e trepidazione rechiamoci in chiesa.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21</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Alla festa ci si saluta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22</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Anche alla festa dell’Amico Gesù, la S. Messa, ci salutiamo: col segno di croce e in piedi.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23</a:t>
            </a:fld>
            <a:endParaRPr 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Alla festa sempre  qualcuno ha motivi per chiedere scusa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24</a:t>
            </a:fld>
            <a:endParaRPr lang="it-IT"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Atto penitenziale. Anche alla festa di Gesù chiediamo perdono per le volte che con parole, pensieri, opere</a:t>
            </a:r>
            <a:r>
              <a:rPr lang="it-IT" baseline="0" dirty="0" smtClean="0"/>
              <a:t> e con cose che avremmo potuto fare e non abbiamo fatto, abbiamo offeso i nostri e il Signore stesso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25</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Lode per la casa, per il festeggiato , per</a:t>
            </a:r>
            <a:r>
              <a:rPr lang="it-IT" baseline="0" dirty="0" smtClean="0"/>
              <a:t> i preparativi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26</a:t>
            </a:fld>
            <a:endParaRPr lang="it-IT"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Per</a:t>
            </a:r>
            <a:r>
              <a:rPr lang="it-IT" baseline="0" dirty="0" smtClean="0"/>
              <a:t> tutti i doni del creato lodiamo Dio</a:t>
            </a:r>
            <a:r>
              <a:rPr lang="it-IT" dirty="0" smtClean="0"/>
              <a:t> cantando il Gloria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27</a:t>
            </a:fld>
            <a:endParaRPr lang="it-IT"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Dopo i riti d’introduzione, la liturgia eucaristica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28</a:t>
            </a:fld>
            <a:endParaRPr lang="it-IT"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Prima di andare a tavola si parla un po‘ insieme.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29</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Ognuno metta al posto dei puntini il proprio nome e legga la frase.</a:t>
            </a:r>
          </a:p>
          <a:p>
            <a:r>
              <a:rPr lang="it-IT" dirty="0" smtClean="0"/>
              <a:t>Questo benvenuto non è di circostanza; ma è il benvenuto che da direttamente</a:t>
            </a:r>
            <a:r>
              <a:rPr lang="it-IT" baseline="0" dirty="0" smtClean="0"/>
              <a:t> Gesù a tutti coloro che scelgono di varcare la porta della chiesa e di stare un po’ di tempo con Lui, sempre presente nel Tabernacolo, per ascoltarlo e affidarsi a Lui. </a:t>
            </a:r>
          </a:p>
          <a:p>
            <a:r>
              <a:rPr lang="it-IT" baseline="0" dirty="0" smtClean="0"/>
              <a:t>Quindi, è il benvenuto che da proprio a noi, oggi.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a:t>
            </a:fld>
            <a:endParaRPr 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Liturgia parola</a:t>
            </a:r>
          </a:p>
          <a:p>
            <a:r>
              <a:rPr lang="it-IT" dirty="0" smtClean="0"/>
              <a:t>Dio</a:t>
            </a:r>
            <a:r>
              <a:rPr lang="it-IT" baseline="0" dirty="0" smtClean="0"/>
              <a:t> parla agli uomini di tutti i tempi e parla direttamente a noi oggi.</a:t>
            </a:r>
          </a:p>
          <a:p>
            <a:r>
              <a:rPr lang="it-IT" baseline="0" dirty="0" smtClean="0"/>
              <a:t>I lettori prestano la voce a Gesù</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30</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Quando è lo stesso festeggiato a parlare tutti lo ascoltano con molta attenzione.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31</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 lo stesso Gesù che ora ci parla.</a:t>
            </a:r>
          </a:p>
          <a:p>
            <a:r>
              <a:rPr lang="it-IT" dirty="0" smtClean="0"/>
              <a:t>Le Sue</a:t>
            </a:r>
            <a:r>
              <a:rPr lang="it-IT" baseline="0" dirty="0" smtClean="0"/>
              <a:t> parole e i fatti della Sua vita sono scritti nel Vangelo.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32</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Aderiamo a quanto abbiamo ascoltato, recitando la nostra professione di fede. </a:t>
            </a:r>
          </a:p>
          <a:p>
            <a:r>
              <a:rPr lang="it-IT" dirty="0" smtClean="0"/>
              <a:t>E’ la fede della Chiesa, è la fede di tutti i cristiani.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33</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Preghiere dei</a:t>
            </a:r>
            <a:r>
              <a:rPr lang="it-IT" baseline="0" dirty="0" smtClean="0"/>
              <a:t> fedeli.</a:t>
            </a:r>
          </a:p>
          <a:p>
            <a:r>
              <a:rPr lang="it-IT" dirty="0" smtClean="0"/>
              <a:t>Esse</a:t>
            </a:r>
            <a:r>
              <a:rPr lang="it-IT" baseline="0" dirty="0" smtClean="0"/>
              <a:t> diventano una sola grande preghiera, la preghiera di tutti, la nostra preghiera per tutti. </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34</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Dopo la liturgia della parola eccoci alla liturgia</a:t>
            </a:r>
            <a:r>
              <a:rPr lang="it-IT" baseline="0" dirty="0" smtClean="0"/>
              <a:t> eucaristica.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35</a:t>
            </a:fld>
            <a:endParaRPr 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 l’ora dei doni che abbiamo portato al festeggiato.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36</a:t>
            </a:fld>
            <a:endParaRPr lang="it-IT"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Il</a:t>
            </a:r>
            <a:r>
              <a:rPr lang="it-IT" baseline="0" dirty="0" smtClean="0"/>
              <a:t> pane e il vino offerti a Dio, diventeranno il Corpo e il Sangue di Gesù. Noi presentiamo e offriamo anche il nostro lavoro, insieme a tutta la nostra vita.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37</a:t>
            </a:fld>
            <a:endParaRPr lang="it-IT"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Il pane e il vino stanno per diventare corpo e sangue del Signore.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38</a:t>
            </a:fld>
            <a:endParaRPr lang="it-IT"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Nel momento</a:t>
            </a:r>
            <a:r>
              <a:rPr lang="it-IT" baseline="0" dirty="0" smtClean="0"/>
              <a:t> culminante, ripercorriamo, quasi rivivendole, le azioni più importanti del festeggiato.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39</a:t>
            </a:fld>
            <a:endParaRPr 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Tesoro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a:t>
            </a:fld>
            <a:endParaRPr lang="it-IT"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Invocazione dello Spirito Santo</a:t>
            </a:r>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40</a:t>
            </a:fld>
            <a:endParaRPr 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Racconto della cena del Signore, stesse azioni e stesse parole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41</a:t>
            </a:fld>
            <a:endParaRPr lang="it-IT"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Racconto della cena del Signore, stesse azioni e stesse parole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42</a:t>
            </a:fld>
            <a:endParaRPr lang="it-IT"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Avviene un miracolo.</a:t>
            </a:r>
          </a:p>
          <a:p>
            <a:r>
              <a:rPr lang="en-US" dirty="0" smtClean="0"/>
              <a:t>Il</a:t>
            </a:r>
            <a:r>
              <a:rPr lang="en-US" baseline="0" dirty="0" smtClean="0"/>
              <a:t> pane e </a:t>
            </a:r>
            <a:r>
              <a:rPr lang="en-US" baseline="0" dirty="0" err="1" smtClean="0"/>
              <a:t>il</a:t>
            </a:r>
            <a:r>
              <a:rPr lang="en-US" baseline="0" dirty="0" smtClean="0"/>
              <a:t>  </a:t>
            </a:r>
            <a:r>
              <a:rPr lang="en-US" baseline="0" dirty="0" err="1" smtClean="0"/>
              <a:t>vino</a:t>
            </a:r>
            <a:r>
              <a:rPr lang="en-US" baseline="0" dirty="0" smtClean="0"/>
              <a:t>  </a:t>
            </a:r>
            <a:r>
              <a:rPr lang="en-US" baseline="0" dirty="0" err="1" smtClean="0"/>
              <a:t>diventano</a:t>
            </a:r>
            <a:r>
              <a:rPr lang="en-US" baseline="0" dirty="0" smtClean="0"/>
              <a:t>  </a:t>
            </a:r>
            <a:r>
              <a:rPr lang="en-US" baseline="0" dirty="0" err="1" smtClean="0"/>
              <a:t>Corpo</a:t>
            </a:r>
            <a:r>
              <a:rPr lang="en-US" baseline="0" dirty="0" smtClean="0"/>
              <a:t> e  </a:t>
            </a:r>
            <a:r>
              <a:rPr lang="en-US" baseline="0" dirty="0" err="1" smtClean="0"/>
              <a:t>Sangue</a:t>
            </a:r>
            <a:r>
              <a:rPr lang="en-US" baseline="0" dirty="0" smtClean="0"/>
              <a:t>  </a:t>
            </a:r>
            <a:r>
              <a:rPr lang="en-US" baseline="0" dirty="0" err="1" smtClean="0"/>
              <a:t>di</a:t>
            </a:r>
            <a:r>
              <a:rPr lang="en-US" baseline="0" dirty="0" smtClean="0"/>
              <a:t>  </a:t>
            </a:r>
            <a:r>
              <a:rPr lang="en-US" baseline="0" dirty="0" err="1" smtClean="0"/>
              <a:t>Gesù</a:t>
            </a:r>
            <a:r>
              <a:rPr lang="en-US" baseline="0" dirty="0" smtClean="0"/>
              <a:t>.</a:t>
            </a:r>
          </a:p>
          <a:p>
            <a:r>
              <a:rPr lang="en-US" baseline="0" dirty="0" err="1" smtClean="0"/>
              <a:t>Quel</a:t>
            </a:r>
            <a:r>
              <a:rPr lang="en-US" baseline="0" dirty="0" smtClean="0"/>
              <a:t>  </a:t>
            </a:r>
            <a:r>
              <a:rPr lang="en-US" baseline="0" dirty="0" err="1" smtClean="0"/>
              <a:t>qualcosa</a:t>
            </a:r>
            <a:r>
              <a:rPr lang="en-US" baseline="0" dirty="0" smtClean="0"/>
              <a:t>  è  </a:t>
            </a:r>
            <a:r>
              <a:rPr lang="en-US" baseline="0" dirty="0" err="1" smtClean="0"/>
              <a:t>trasformato</a:t>
            </a:r>
            <a:r>
              <a:rPr lang="en-US" baseline="0" dirty="0" smtClean="0"/>
              <a:t> in  </a:t>
            </a:r>
            <a:r>
              <a:rPr lang="en-US" baseline="0" dirty="0" err="1" smtClean="0"/>
              <a:t>qualcuno</a:t>
            </a:r>
            <a:r>
              <a:rPr lang="en-US" baseline="0" dirty="0" smtClean="0"/>
              <a:t>.</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43</a:t>
            </a:fld>
            <a:endParaRPr lang="it-IT"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altLang="it-IT" sz="1200" dirty="0" smtClean="0">
                <a:latin typeface="Chinacat"/>
              </a:rPr>
              <a:t>Così,  ripetendo quello che Gesù ha fatto, facciamo memoria di quell’ultima cena.</a:t>
            </a:r>
          </a:p>
          <a:p>
            <a:r>
              <a:rPr lang="it-IT" altLang="it-IT" sz="1200" dirty="0" smtClean="0">
                <a:latin typeface="Chinacat"/>
              </a:rPr>
              <a:t>E’ come se Gesù ci prendesse per mano e,</a:t>
            </a:r>
            <a:r>
              <a:rPr lang="it-IT" altLang="it-IT" sz="1200" baseline="0" dirty="0" smtClean="0">
                <a:latin typeface="Chinacat"/>
              </a:rPr>
              <a:t> facendoci uscire dal tempo e dallo spazio, ci rendesse suoi contemporanei portandoci  ad essere testimoni della sua passione, morte e risurrezione.</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(Nella celebrazione liturgica di questi eventi, essi diventano in certo modo presenti e attuali </a:t>
            </a:r>
            <a:r>
              <a:rPr lang="it-IT" dirty="0" err="1" smtClean="0"/>
              <a:t>C.C.C.</a:t>
            </a:r>
            <a:r>
              <a:rPr lang="it-IT" dirty="0" smtClean="0"/>
              <a:t> 1363).</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Gesù ci prende per mano,</a:t>
            </a:r>
            <a:r>
              <a:rPr lang="it-IT" baseline="0" dirty="0" smtClean="0"/>
              <a:t> ci porta fuori dal tempo e dallo spazio, ci fa suoi </a:t>
            </a:r>
            <a:r>
              <a:rPr lang="it-IT" baseline="0" dirty="0" err="1" smtClean="0"/>
              <a:t>contemporaei</a:t>
            </a:r>
            <a:r>
              <a:rPr lang="it-IT" baseline="0" dirty="0" smtClean="0"/>
              <a:t>, e ci fa vedere quello che Lui ha </a:t>
            </a:r>
            <a:r>
              <a:rPr lang="it-IT" baseline="0" dirty="0" err="1" smtClean="0"/>
              <a:t>vissuto……</a:t>
            </a:r>
            <a:r>
              <a:rPr lang="it-IT" baseline="0" dirty="0" smtClean="0"/>
              <a:t>.</a:t>
            </a:r>
            <a:endParaRPr lang="it-IT" dirty="0" smtClean="0"/>
          </a:p>
          <a:p>
            <a:endParaRPr lang="it-IT" altLang="it-IT" sz="1200" dirty="0">
              <a:latin typeface="Chinacat"/>
            </a:endParaRPr>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44</a:t>
            </a:fld>
            <a:endParaRPr lang="it-IT"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err="1" smtClean="0"/>
              <a:t>……</a:t>
            </a:r>
            <a:r>
              <a:rPr lang="it-IT" dirty="0" smtClean="0"/>
              <a:t>..Agonia di Gesù nel </a:t>
            </a:r>
            <a:r>
              <a:rPr lang="it-IT" dirty="0" err="1" smtClean="0"/>
              <a:t>getsemani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45</a:t>
            </a:fld>
            <a:endParaRPr lang="it-IT"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Flagellazione </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46</a:t>
            </a:fld>
            <a:endParaRPr lang="it-IT"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Oltraggio e umiliazione dell’incoronazione di spine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47</a:t>
            </a:fld>
            <a:endParaRPr lang="it-IT"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Salita al calvario sotto il pesante</a:t>
            </a:r>
            <a:r>
              <a:rPr lang="it-IT" baseline="0" dirty="0" smtClean="0"/>
              <a:t> legno della croce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48</a:t>
            </a:fld>
            <a:endParaRPr lang="it-IT"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Orrore della crocifissione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49</a:t>
            </a:fld>
            <a:endParaRPr lang="it-IT"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Il tesoro più</a:t>
            </a:r>
            <a:r>
              <a:rPr lang="it-IT" baseline="0" dirty="0" smtClean="0"/>
              <a:t> grande della vita è l’incontro con Gesù</a:t>
            </a:r>
          </a:p>
          <a:p>
            <a:r>
              <a:rPr lang="it-IT" baseline="0" dirty="0" smtClean="0"/>
              <a:t>E’ l’avventura più straordinaria, più entusiasmante, più travolgente, più coinvolgente,  più alta e più profonda, più rivoluzionaria, più sconvolgente e determinante della nostra vita.</a:t>
            </a:r>
          </a:p>
          <a:p>
            <a:r>
              <a:rPr lang="it-IT" baseline="0" dirty="0" smtClean="0"/>
              <a:t>Incontrare Gesù (seconda Persona della Trinità), significa incontrare Dio Padre e quindi: Amore, Perdono, Misericordia, Speranza, </a:t>
            </a:r>
            <a:r>
              <a:rPr lang="it-IT" baseline="0" dirty="0" err="1" smtClean="0"/>
              <a:t>Pace…</a:t>
            </a:r>
            <a:r>
              <a:rPr lang="it-IT" baseline="0" dirty="0" smtClean="0"/>
              <a:t> la Via la Verità e la Vita.</a:t>
            </a:r>
          </a:p>
          <a:p>
            <a:r>
              <a:rPr lang="it-IT" baseline="0" dirty="0" smtClean="0"/>
              <a:t>Significa conoscere che siamo frutto dell’Amore di Dio, che siamo stati creati capaci di Dio, che Dio vuole aver bisogno di noi, che la nostra casa definitiva è il Paradiso, (da dove veniamo e dove stiamo andando: domande fondamentali di ogni uomo).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Significa avere nel cuore e negli occhi la Gioia e la Luce (la Fede). </a:t>
            </a:r>
            <a:endParaRPr lang="it-IT" dirty="0" smtClean="0"/>
          </a:p>
          <a:p>
            <a:r>
              <a:rPr lang="it-IT" baseline="0" dirty="0" smtClean="0"/>
              <a:t>Significa conoscere di avere un nemico (demonio) che attraverso il peccato ci allontana da Dio trascinandoci alla dannazione.</a:t>
            </a:r>
          </a:p>
          <a:p>
            <a:r>
              <a:rPr lang="it-IT" baseline="0" dirty="0" smtClean="0"/>
              <a:t>Significa </a:t>
            </a:r>
            <a:r>
              <a:rPr lang="it-IT" baseline="0" dirty="0" err="1" smtClean="0"/>
              <a:t>capire……</a:t>
            </a:r>
            <a:r>
              <a:rPr lang="it-IT" baseline="0" dirty="0" smtClean="0"/>
              <a:t>.</a:t>
            </a:r>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a:t>
            </a:fld>
            <a:endParaRPr lang="it-IT"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“Padre, perdona loro perché non sanno quello che fanno”</a:t>
            </a:r>
          </a:p>
          <a:p>
            <a:r>
              <a:rPr lang="it-IT" dirty="0" smtClean="0"/>
              <a:t>All’umanità pentita simboleggiata dal buon ladrone: “oggi stesso sarai con me in Paradiso”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50</a:t>
            </a:fld>
            <a:endParaRPr lang="it-IT"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Dono dalla Madre: “donna ecco tuo figlio. Figlio ecco tua madre”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51</a:t>
            </a:fld>
            <a:endParaRPr lang="it-IT"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Gesù muore in croce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52</a:t>
            </a:fld>
            <a:endParaRPr lang="it-IT"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La</a:t>
            </a:r>
            <a:r>
              <a:rPr lang="it-IT" baseline="0" dirty="0" smtClean="0"/>
              <a:t> pesante p</a:t>
            </a:r>
            <a:r>
              <a:rPr lang="it-IT" dirty="0" smtClean="0"/>
              <a:t>ietra rovesciata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53</a:t>
            </a:fld>
            <a:endParaRPr lang="it-IT"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Sepolcro vuoto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54</a:t>
            </a:fld>
            <a:endParaRPr lang="it-IT"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Maria di Magdala riconosce Gesù risorto quando si sente chiamare per nome: “Maria”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55</a:t>
            </a:fld>
            <a:endParaRPr lang="it-IT"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Gesù risorto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56</a:t>
            </a:fld>
            <a:endParaRPr lang="it-IT"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Dopo essere stati elevati alla condizione di figli possiamo dire:”Padre nostro, che sei nei </a:t>
            </a:r>
            <a:r>
              <a:rPr lang="it-IT" dirty="0" err="1" smtClean="0"/>
              <a:t>cieli……</a:t>
            </a:r>
            <a:r>
              <a:rPr lang="it-IT" dirty="0" smtClean="0"/>
              <a:t>”</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57</a:t>
            </a:fld>
            <a:endParaRPr lang="it-IT"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Una volta a tavola proviamo, ricordando le cose che ci uniscono, che è bello stare insieme ed</a:t>
            </a:r>
            <a:r>
              <a:rPr lang="it-IT" baseline="0" dirty="0" smtClean="0"/>
              <a:t> è bello volersi bene e rimanere per sempre amici.</a:t>
            </a:r>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58</a:t>
            </a:fld>
            <a:endParaRPr lang="it-IT"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Segno della pace, quella vera che viene da Gesù.</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59</a:t>
            </a:fld>
            <a:endParaRPr 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err="1" smtClean="0"/>
              <a:t>…….che</a:t>
            </a:r>
            <a:r>
              <a:rPr lang="it-IT" baseline="0" dirty="0" smtClean="0"/>
              <a:t> l’o</a:t>
            </a:r>
            <a:r>
              <a:rPr lang="it-IT" dirty="0" smtClean="0"/>
              <a:t>biettivo, nella vita, da centrare assolutamente…….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a:t>
            </a:fld>
            <a:endParaRPr lang="it-IT"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Una volta a tavola si consuma in amicizia la cena.</a:t>
            </a:r>
          </a:p>
          <a:p>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60</a:t>
            </a:fld>
            <a:endParaRPr lang="it-IT"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Riceviamo il Corpo del Signore, il Pane di Vita.</a:t>
            </a:r>
          </a:p>
          <a:p>
            <a:r>
              <a:rPr lang="it-IT" dirty="0" smtClean="0"/>
              <a:t>Gesù si dona a noi.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61</a:t>
            </a:fld>
            <a:endParaRPr lang="it-IT"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Dopo i riti iniziali, la liturgia della parola</a:t>
            </a:r>
            <a:r>
              <a:rPr lang="it-IT" baseline="0" dirty="0" smtClean="0"/>
              <a:t> e</a:t>
            </a:r>
            <a:r>
              <a:rPr lang="it-IT" dirty="0" smtClean="0"/>
              <a:t> la liturgia eucaristica, eccoci ai riti di</a:t>
            </a:r>
            <a:r>
              <a:rPr lang="it-IT" baseline="0" dirty="0" smtClean="0"/>
              <a:t> conclusione.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62</a:t>
            </a:fld>
            <a:endParaRPr lang="it-IT"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Dopo la cena si ringrazia e ci si saluta per tornare a casa.</a:t>
            </a:r>
          </a:p>
          <a:p>
            <a:r>
              <a:rPr lang="it-IT" dirty="0" smtClean="0"/>
              <a:t>La </a:t>
            </a:r>
            <a:r>
              <a:rPr lang="it-IT" smtClean="0"/>
              <a:t>nostra amicizia </a:t>
            </a:r>
            <a:r>
              <a:rPr lang="it-IT" dirty="0" smtClean="0"/>
              <a:t>però, continua tutti i giorni.</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63</a:t>
            </a:fld>
            <a:endParaRPr lang="it-IT"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Benedizione del Signore.</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64</a:t>
            </a:fld>
            <a:endParaRPr lang="it-IT"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La Messa è finita ma continua nella vita di ogni giorno.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65</a:t>
            </a:fld>
            <a:endParaRPr lang="it-IT"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Con i riti di</a:t>
            </a:r>
            <a:r>
              <a:rPr lang="it-IT" baseline="0" dirty="0" smtClean="0"/>
              <a:t> conclusione ecco completata e spiegata la S. Messa.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66</a:t>
            </a:fld>
            <a:endParaRPr lang="it-IT"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Esistenza dell’uomo quando non apre il proprio cuore a Dio.</a:t>
            </a:r>
          </a:p>
          <a:p>
            <a:r>
              <a:rPr lang="it-IT" dirty="0" smtClean="0"/>
              <a:t>Simile al volo di un pollo (goffo, copre brevi distanze</a:t>
            </a:r>
            <a:r>
              <a:rPr lang="it-IT" baseline="0" dirty="0" smtClean="0"/>
              <a:t>)</a:t>
            </a:r>
            <a:r>
              <a:rPr lang="it-IT" dirty="0" smtClean="0"/>
              <a:t>.</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67</a:t>
            </a:fld>
            <a:endParaRPr lang="it-IT"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Esistenza dell’uomo che ha il coraggio di aprire il proprio cuore a Dio.</a:t>
            </a:r>
          </a:p>
          <a:p>
            <a:r>
              <a:rPr lang="it-IT" dirty="0" smtClean="0"/>
              <a:t>Esistenza simile al volo d’aquila (elegante , maestoso,  che arriva alle più alte vette</a:t>
            </a:r>
            <a:r>
              <a:rPr lang="it-IT" baseline="0" dirty="0" smtClean="0"/>
              <a:t> e copre distanze grandissime)</a:t>
            </a:r>
          </a:p>
          <a:p>
            <a:r>
              <a:rPr lang="it-IT" baseline="0" dirty="0" smtClean="0"/>
              <a:t>Storia Anthony De </a:t>
            </a:r>
            <a:r>
              <a:rPr lang="it-IT" baseline="0" dirty="0" err="1" smtClean="0"/>
              <a:t>Mello</a:t>
            </a:r>
            <a:r>
              <a:rPr lang="it-IT" baseline="0" dirty="0" smtClean="0"/>
              <a:t> (messaggio per un’aquila che si crede un pollo)</a:t>
            </a:r>
          </a:p>
          <a:p>
            <a:r>
              <a:rPr lang="it-IT" baseline="0" dirty="0" smtClean="0"/>
              <a:t>Vogliamo essere pollo o aquila?</a:t>
            </a:r>
          </a:p>
          <a:p>
            <a:r>
              <a:rPr lang="it-IT" baseline="0" dirty="0" smtClean="0"/>
              <a:t>Cosa dobbiamo fare per essere Aquila? </a:t>
            </a:r>
          </a:p>
          <a:p>
            <a:r>
              <a:rPr lang="it-IT" baseline="0" dirty="0" smtClean="0"/>
              <a:t>Alzare lo sguardo e camminare nella vita con lo sguardo fisso su Gesù, dobbiamo aprire il cuore a Dio, dobbiamo, come dice il salmo 90, abitare al riparo del Signore, dimorare alla Sua ombra, dire al Signore:”mio rifugio, mia roccia in cui confido”</a:t>
            </a:r>
            <a:endParaRPr lang="it-IT" dirty="0" smtClean="0"/>
          </a:p>
          <a:p>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68</a:t>
            </a:fld>
            <a:endParaRPr lang="it-IT"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Salmo 90</a:t>
            </a:r>
            <a:r>
              <a:rPr lang="it-IT" baseline="0" dirty="0" smtClean="0"/>
              <a:t>. Su ali d’aquila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69</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err="1" smtClean="0"/>
              <a:t>….la</a:t>
            </a:r>
            <a:r>
              <a:rPr lang="it-IT" dirty="0" smtClean="0"/>
              <a:t> partita della vita che non possiamo permetterci di perdere </a:t>
            </a:r>
            <a:r>
              <a:rPr lang="it-IT" dirty="0" err="1" smtClean="0"/>
              <a:t>……………</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7</a:t>
            </a:fld>
            <a:endParaRPr lang="it-IT"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Ringraziamenti</a:t>
            </a:r>
          </a:p>
          <a:p>
            <a:r>
              <a:rPr lang="it-IT" dirty="0" smtClean="0"/>
              <a:t>Consegna</a:t>
            </a:r>
            <a:r>
              <a:rPr lang="it-IT" baseline="0" dirty="0" smtClean="0"/>
              <a:t> ricordo dell’incontro da tenere sempre sul comodino, vicino alla Bibbia e da leggere spesso.</a:t>
            </a:r>
          </a:p>
          <a:p>
            <a:r>
              <a:rPr lang="it-IT" baseline="0" dirty="0" smtClean="0"/>
              <a:t>Vivere nella vita quello che oggi abbiamo ascoltato.</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70</a:t>
            </a:fld>
            <a:endParaRPr 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…..è la salvezza della nostra anima!</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Fare tutto il possibile per poter essere salvati.</a:t>
            </a:r>
          </a:p>
          <a:p>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8</a:t>
            </a:fld>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r>
              <a:rPr lang="it-IT" dirty="0" smtClean="0"/>
              <a:t>Conoscendo la nostra</a:t>
            </a:r>
            <a:r>
              <a:rPr lang="it-IT" baseline="0" dirty="0" smtClean="0"/>
              <a:t> fragilità, Dio fa dei doni straordinari ad ognuno di noi.</a:t>
            </a:r>
          </a:p>
          <a:p>
            <a:r>
              <a:rPr lang="it-IT" baseline="0" dirty="0" smtClean="0"/>
              <a:t>Ci dona i comandamenti: bussola e navigatore satellitare per approdare alla meta (Paradiso) nel mare tempestoso della vita.</a:t>
            </a:r>
            <a:endParaRPr lang="it-IT" dirty="0"/>
          </a:p>
        </p:txBody>
      </p:sp>
      <p:sp>
        <p:nvSpPr>
          <p:cNvPr id="4" name="Segnaposto numero diapositiva 3"/>
          <p:cNvSpPr>
            <a:spLocks noGrp="1"/>
          </p:cNvSpPr>
          <p:nvPr>
            <p:ph type="sldNum" sz="quarter" idx="10"/>
          </p:nvPr>
        </p:nvSpPr>
        <p:spPr/>
        <p:txBody>
          <a:bodyPr/>
          <a:lstStyle/>
          <a:p>
            <a:fld id="{28891E45-8C0E-4BCD-9E6C-781DC57983A2}" type="slidenum">
              <a:rPr lang="it-IT" smtClean="0"/>
              <a:pPr/>
              <a:t>9</a:t>
            </a:fld>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olo 28"/>
          <p:cNvSpPr>
            <a:spLocks noGrp="1"/>
          </p:cNvSpPr>
          <p:nvPr>
            <p:ph type="ctrTitle"/>
          </p:nvPr>
        </p:nvSpPr>
        <p:spPr>
          <a:xfrm>
            <a:off x="381000" y="4853412"/>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2" name="Segnaposto piè di pagina 1"/>
          <p:cNvSpPr>
            <a:spLocks noGrp="1"/>
          </p:cNvSpPr>
          <p:nvPr>
            <p:ph type="ftr" sz="quarter" idx="11"/>
          </p:nvPr>
        </p:nvSpPr>
        <p:spPr/>
        <p:txBody>
          <a:bodyPr/>
          <a:lstStyle/>
          <a:p>
            <a:endParaRPr lang="it-IT" dirty="0"/>
          </a:p>
        </p:txBody>
      </p:sp>
      <p:sp>
        <p:nvSpPr>
          <p:cNvPr id="15" name="Segnaposto numero diapositiva 14"/>
          <p:cNvSpPr>
            <a:spLocks noGrp="1"/>
          </p:cNvSpPr>
          <p:nvPr>
            <p:ph type="sldNum" sz="quarter" idx="12"/>
          </p:nvPr>
        </p:nvSpPr>
        <p:spPr>
          <a:xfrm>
            <a:off x="8229600" y="6473952"/>
            <a:ext cx="758952" cy="246888"/>
          </a:xfrm>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7"/>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7"/>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19" name="Segnaposto piè di pagina 18"/>
          <p:cNvSpPr>
            <a:spLocks noGrp="1"/>
          </p:cNvSpPr>
          <p:nvPr>
            <p:ph type="ftr" sz="quarter" idx="11"/>
          </p:nvPr>
        </p:nvSpPr>
        <p:spPr>
          <a:xfrm>
            <a:off x="3581400" y="76201"/>
            <a:ext cx="2895600" cy="288925"/>
          </a:xfrm>
        </p:spPr>
        <p:txBody>
          <a:bodyPr/>
          <a:lstStyle/>
          <a:p>
            <a:endParaRPr lang="it-IT" dirty="0"/>
          </a:p>
        </p:txBody>
      </p:sp>
      <p:sp>
        <p:nvSpPr>
          <p:cNvPr id="16" name="Segnaposto numero diapositiva 15"/>
          <p:cNvSpPr>
            <a:spLocks noGrp="1"/>
          </p:cNvSpPr>
          <p:nvPr>
            <p:ph type="sldNum" sz="quarter" idx="12"/>
          </p:nvPr>
        </p:nvSpPr>
        <p:spPr>
          <a:xfrm>
            <a:off x="8229600" y="6473952"/>
            <a:ext cx="758952" cy="246888"/>
          </a:xfrm>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11" name="Segnaposto piè di pagina 10"/>
          <p:cNvSpPr>
            <a:spLocks noGrp="1"/>
          </p:cNvSpPr>
          <p:nvPr>
            <p:ph type="ftr" sz="quarter" idx="11"/>
          </p:nvPr>
        </p:nvSpPr>
        <p:spPr/>
        <p:txBody>
          <a:bodyPr/>
          <a:lstStyle/>
          <a:p>
            <a:endParaRPr lang="it-IT" dirty="0"/>
          </a:p>
        </p:txBody>
      </p:sp>
      <p:sp>
        <p:nvSpPr>
          <p:cNvPr id="16" name="Segnaposto numero diapositiva 15"/>
          <p:cNvSpPr>
            <a:spLocks noGrp="1"/>
          </p:cNvSpPr>
          <p:nvPr>
            <p:ph type="sldNum" sz="quarter" idx="12"/>
          </p:nvPr>
        </p:nvSpPr>
        <p:spPr/>
        <p:txBody>
          <a:bodyPr/>
          <a:lstStyle/>
          <a:p>
            <a:fld id="{E111A669-DC52-494B-B86E-3F7038A96B52}" type="slidenum">
              <a:rPr lang="it-IT" smtClean="0"/>
              <a:pPr/>
              <a:t>‹N›</a:t>
            </a:fld>
            <a:endParaRPr lang="it-IT" dirty="0"/>
          </a:p>
        </p:txBody>
      </p:sp>
      <p:sp>
        <p:nvSpPr>
          <p:cNvPr id="8" name="Titolo 7"/>
          <p:cNvSpPr>
            <a:spLocks noGrp="1"/>
          </p:cNvSpPr>
          <p:nvPr>
            <p:ph type="title"/>
          </p:nvPr>
        </p:nvSpPr>
        <p:spPr>
          <a:xfrm>
            <a:off x="180475" y="2947086"/>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10" name="Segnaposto piè di pagina 9"/>
          <p:cNvSpPr>
            <a:spLocks noGrp="1"/>
          </p:cNvSpPr>
          <p:nvPr>
            <p:ph type="ftr" sz="quarter" idx="11"/>
          </p:nvPr>
        </p:nvSpPr>
        <p:spPr/>
        <p:txBody>
          <a:bodyPr/>
          <a:lstStyle/>
          <a:p>
            <a:endParaRPr lang="it-IT" dirty="0"/>
          </a:p>
        </p:txBody>
      </p:sp>
      <p:sp>
        <p:nvSpPr>
          <p:cNvPr id="31" name="Segnaposto numero diapositiva 30"/>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1"/>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7" y="666751"/>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8"/>
            <a:ext cx="4290556" cy="3941764"/>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8"/>
            <a:ext cx="4288536" cy="3941764"/>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a:xfrm>
            <a:off x="8229600" y="6477000"/>
            <a:ext cx="762000" cy="246888"/>
          </a:xfrm>
        </p:spPr>
        <p:txBody>
          <a:bodyPr/>
          <a:lstStyle/>
          <a:p>
            <a:fld id="{E111A669-DC52-494B-B86E-3F7038A96B52}" type="slidenum">
              <a:rPr lang="it-IT" smtClean="0"/>
              <a:pPr/>
              <a:t>‹N›</a:t>
            </a:fld>
            <a:endParaRPr lang="it-IT" dirty="0"/>
          </a:p>
        </p:txBody>
      </p:sp>
      <p:sp>
        <p:nvSpPr>
          <p:cNvPr id="11" name="Connettore 1 10"/>
          <p:cNvSpPr>
            <a:spLocks noChangeShapeType="1"/>
          </p:cNvSpPr>
          <p:nvPr/>
        </p:nvSpPr>
        <p:spPr bwMode="auto">
          <a:xfrm>
            <a:off x="514350" y="601980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21" name="Segnaposto piè di pagina 20"/>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24" name="Segnaposto piè di pagina 23"/>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olo 11"/>
          <p:cNvSpPr>
            <a:spLocks noGrp="1"/>
          </p:cNvSpPr>
          <p:nvPr>
            <p:ph type="title"/>
          </p:nvPr>
        </p:nvSpPr>
        <p:spPr>
          <a:xfrm>
            <a:off x="457200" y="5486401"/>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29" name="Segnaposto piè di pagina 28"/>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111A669-DC52-494B-B86E-3F7038A96B52}" type="slidenum">
              <a:rPr lang="it-IT" smtClean="0"/>
              <a:pPr/>
              <a:t>‹N›</a:t>
            </a:fld>
            <a:endParaRPr lang="it-IT"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dirty="0"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1FCDC7A4-3A02-4730-BD2E-AB0141FE6D9A}" type="datetimeFigureOut">
              <a:rPr lang="it-IT" smtClean="0"/>
              <a:pPr/>
              <a:t>04/04/2014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31" name="Segnaposto numero diapositiva 30"/>
          <p:cNvSpPr>
            <a:spLocks noGrp="1"/>
          </p:cNvSpPr>
          <p:nvPr>
            <p:ph type="sldNum" sz="quarter" idx="12"/>
          </p:nvPr>
        </p:nvSpPr>
        <p:spPr/>
        <p:txBody>
          <a:bodyPr/>
          <a:lstStyle/>
          <a:p>
            <a:fld id="{E111A669-DC52-494B-B86E-3F7038A96B52}" type="slidenum">
              <a:rPr lang="it-IT" smtClean="0"/>
              <a:pPr/>
              <a:t>‹N›</a:t>
            </a:fld>
            <a:endParaRPr lang="it-IT" dirty="0"/>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1"/>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FCDC7A4-3A02-4730-BD2E-AB0141FE6D9A}" type="datetimeFigureOut">
              <a:rPr lang="it-IT" smtClean="0"/>
              <a:pPr/>
              <a:t>04/04/2014</a:t>
            </a:fld>
            <a:endParaRPr lang="it-IT" dirty="0"/>
          </a:p>
        </p:txBody>
      </p:sp>
      <p:sp>
        <p:nvSpPr>
          <p:cNvPr id="28" name="Segnaposto piè di pagina 27"/>
          <p:cNvSpPr>
            <a:spLocks noGrp="1"/>
          </p:cNvSpPr>
          <p:nvPr>
            <p:ph type="ftr" sz="quarter" idx="3"/>
          </p:nvPr>
        </p:nvSpPr>
        <p:spPr>
          <a:xfrm>
            <a:off x="3124200" y="76201"/>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dirty="0"/>
          </a:p>
        </p:txBody>
      </p:sp>
      <p:sp>
        <p:nvSpPr>
          <p:cNvPr id="5" name="Segnaposto numero diapositiva 4"/>
          <p:cNvSpPr>
            <a:spLocks noGrp="1"/>
          </p:cNvSpPr>
          <p:nvPr>
            <p:ph type="sldNum" sz="quarter" idx="4"/>
          </p:nvPr>
        </p:nvSpPr>
        <p:spPr>
          <a:xfrm>
            <a:off x="8229600" y="6477002"/>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111A669-DC52-494B-B86E-3F7038A96B52}" type="slidenum">
              <a:rPr lang="it-IT" smtClean="0"/>
              <a:pPr/>
              <a:t>‹N›</a:t>
            </a:fld>
            <a:endParaRPr lang="it-IT" dirty="0"/>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nettore 1 11"/>
          <p:cNvSpPr>
            <a:spLocks noChangeShapeType="1"/>
          </p:cNvSpPr>
          <p:nvPr/>
        </p:nvSpPr>
        <p:spPr bwMode="auto">
          <a:xfrm>
            <a:off x="514350" y="105798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ideo" Target="file:///C:\Users\Sonic\Dropbox\La%20santa%20messa\Su%20ali%20d'aquila\Su%20ali%20d'aquila.avi" TargetMode="Externa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che tu alla cena di Gesù.jpg"/>
          <p:cNvPicPr>
            <a:picLocks/>
          </p:cNvPicPr>
          <p:nvPr/>
        </p:nvPicPr>
        <p:blipFill>
          <a:blip r:embed="rId3" cstate="print"/>
          <a:stretch>
            <a:fillRect/>
          </a:stretch>
        </p:blipFill>
        <p:spPr>
          <a:xfrm>
            <a:off x="214282" y="428605"/>
            <a:ext cx="8535924" cy="57864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magine 2" descr="Chiesa-di-San-Francesco.jpg"/>
          <p:cNvPicPr>
            <a:picLocks noChangeAspect="1"/>
          </p:cNvPicPr>
          <p:nvPr/>
        </p:nvPicPr>
        <p:blipFill>
          <a:blip r:embed="rId4" cstate="print"/>
          <a:stretch>
            <a:fillRect/>
          </a:stretch>
        </p:blipFill>
        <p:spPr>
          <a:xfrm>
            <a:off x="161511" y="116632"/>
            <a:ext cx="1080119" cy="1440159"/>
          </a:xfrm>
          <a:prstGeom prst="rect">
            <a:avLst/>
          </a:prstGeom>
          <a:ln>
            <a:noFill/>
          </a:ln>
          <a:effectLst>
            <a:outerShdw blurRad="292100" dist="139700" dir="2700000" algn="tl" rotWithShape="0">
              <a:srgbClr val="333333">
                <a:alpha val="65000"/>
              </a:srgbClr>
            </a:outerShdw>
          </a:effectLst>
        </p:spPr>
      </p:pic>
      <p:sp>
        <p:nvSpPr>
          <p:cNvPr id="4" name="CasellaDiTesto 3"/>
          <p:cNvSpPr txBox="1"/>
          <p:nvPr/>
        </p:nvSpPr>
        <p:spPr>
          <a:xfrm>
            <a:off x="4211960" y="404664"/>
            <a:ext cx="4752528" cy="400110"/>
          </a:xfrm>
          <a:prstGeom prst="rect">
            <a:avLst/>
          </a:prstGeom>
          <a:solidFill>
            <a:schemeClr val="bg2"/>
          </a:solidFill>
          <a:ln/>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Parrocchia San Francesco - Carrara</a:t>
            </a:r>
            <a:endParaRPr lang="it-IT" sz="2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1484785"/>
            <a:ext cx="3347864" cy="584775"/>
          </a:xfrm>
          <a:prstGeom prst="rect">
            <a:avLst/>
          </a:prstGeom>
          <a:solidFill>
            <a:schemeClr val="bg2"/>
          </a:solid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buFont typeface="Arial" pitchFamily="34" charset="0"/>
              <a:buChar char="•"/>
            </a:pPr>
            <a:r>
              <a:rPr lang="it-IT"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it-IT" sz="3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SACRAMENTI</a:t>
            </a:r>
            <a:endParaRPr lang="it-IT" sz="3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3074" name="Picture 2" descr="G:\Parrocchia S. Francesco\Scuola di catechismo\La messa spiegata ai bambini e ragazzi\Presentazione\immagini presentazione\Acqua nelle mani\Пейзаж, водопады, горы, зелень, 1920x1200.jpg"/>
          <p:cNvPicPr>
            <a:picLocks noChangeAspect="1" noChangeArrowheads="1"/>
          </p:cNvPicPr>
          <p:nvPr/>
        </p:nvPicPr>
        <p:blipFill>
          <a:blip r:embed="rId3" cstate="print"/>
          <a:srcRect/>
          <a:stretch>
            <a:fillRect/>
          </a:stretch>
        </p:blipFill>
        <p:spPr bwMode="auto">
          <a:xfrm>
            <a:off x="1357292" y="2204864"/>
            <a:ext cx="7398419" cy="4624513"/>
          </a:xfrm>
          <a:prstGeom prst="rect">
            <a:avLst/>
          </a:prstGeom>
          <a:ln>
            <a:noFill/>
          </a:ln>
          <a:effectLst>
            <a:softEdge rad="127000"/>
          </a:effectLst>
        </p:spPr>
      </p:pic>
      <p:pic>
        <p:nvPicPr>
          <p:cNvPr id="5" name="Immagine 4" descr="Luce.jpg"/>
          <p:cNvPicPr>
            <a:picLocks noChangeAspect="1"/>
          </p:cNvPicPr>
          <p:nvPr/>
        </p:nvPicPr>
        <p:blipFill>
          <a:blip r:embed="rId4" cstate="print"/>
          <a:stretch>
            <a:fillRect/>
          </a:stretch>
        </p:blipFill>
        <p:spPr>
          <a:xfrm>
            <a:off x="-180528" y="-171400"/>
            <a:ext cx="9505056" cy="1584176"/>
          </a:xfrm>
          <a:prstGeom prst="rect">
            <a:avLst/>
          </a:prstGeom>
          <a:effectLst>
            <a:softEdge rad="317500"/>
          </a:effectLst>
        </p:spPr>
      </p:pic>
      <p:sp>
        <p:nvSpPr>
          <p:cNvPr id="6" name="CasellaDiTesto 5"/>
          <p:cNvSpPr txBox="1"/>
          <p:nvPr/>
        </p:nvSpPr>
        <p:spPr>
          <a:xfrm>
            <a:off x="2339752" y="188641"/>
            <a:ext cx="4536504" cy="830997"/>
          </a:xfrm>
          <a:prstGeom prst="rect">
            <a:avLst/>
          </a:prstGeom>
          <a:noFill/>
          <a:ln w="28575">
            <a:solidFill>
              <a:srgbClr val="FFC000"/>
            </a:solidFill>
          </a:ln>
        </p:spPr>
        <p:txBody>
          <a:bodyPr wrap="square" rtlCol="0">
            <a:spAutoFit/>
          </a:bodyPr>
          <a:lstStyle/>
          <a:p>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DONI </a:t>
            </a:r>
            <a:r>
              <a:rPr lang="it-IT"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DIO</a:t>
            </a:r>
            <a:endParaRPr lang="it-IT"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p:cNvSpPr/>
          <p:nvPr/>
        </p:nvSpPr>
        <p:spPr>
          <a:xfrm>
            <a:off x="3635896" y="2708920"/>
            <a:ext cx="1872208" cy="3744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descr="image317.jpg"/>
          <p:cNvPicPr>
            <a:picLocks noChangeAspect="1"/>
          </p:cNvPicPr>
          <p:nvPr/>
        </p:nvPicPr>
        <p:blipFill>
          <a:blip r:embed="rId3" cstate="print"/>
          <a:stretch>
            <a:fillRect/>
          </a:stretch>
        </p:blipFill>
        <p:spPr>
          <a:xfrm>
            <a:off x="971600" y="332657"/>
            <a:ext cx="7350388" cy="6268351"/>
          </a:xfrm>
          <a:prstGeom prst="rect">
            <a:avLst/>
          </a:prstGeom>
          <a:ln>
            <a:noFill/>
          </a:ln>
          <a:effectLst>
            <a:outerShdw blurRad="292100" dist="139700" dir="2700000" algn="tl" rotWithShape="0">
              <a:srgbClr val="333333">
                <a:alpha val="65000"/>
              </a:srgbClr>
            </a:outerShdw>
            <a:softEdge rad="317500"/>
          </a:effectLst>
        </p:spPr>
      </p:pic>
      <p:sp>
        <p:nvSpPr>
          <p:cNvPr id="5" name="Ovale 4"/>
          <p:cNvSpPr/>
          <p:nvPr/>
        </p:nvSpPr>
        <p:spPr>
          <a:xfrm>
            <a:off x="3635896" y="2708920"/>
            <a:ext cx="1800200" cy="3744416"/>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eucaristia1.jpg"/>
          <p:cNvPicPr>
            <a:picLocks noChangeAspect="1"/>
          </p:cNvPicPr>
          <p:nvPr/>
        </p:nvPicPr>
        <p:blipFill>
          <a:blip r:embed="rId3" cstate="print"/>
          <a:stretch>
            <a:fillRect/>
          </a:stretch>
        </p:blipFill>
        <p:spPr>
          <a:xfrm>
            <a:off x="179512" y="188640"/>
            <a:ext cx="8784976" cy="6480720"/>
          </a:xfrm>
          <a:prstGeom prst="rect">
            <a:avLst/>
          </a:prstGeom>
          <a:ln>
            <a:noFill/>
          </a:ln>
          <a:effectLst>
            <a:softEdge rad="112500"/>
          </a:effectLst>
        </p:spPr>
      </p:pic>
      <p:sp>
        <p:nvSpPr>
          <p:cNvPr id="6" name="CasellaDiTesto 5"/>
          <p:cNvSpPr txBox="1"/>
          <p:nvPr/>
        </p:nvSpPr>
        <p:spPr>
          <a:xfrm>
            <a:off x="1214414" y="2285992"/>
            <a:ext cx="3143272" cy="369332"/>
          </a:xfrm>
          <a:prstGeom prst="rect">
            <a:avLst/>
          </a:prstGeom>
          <a:noFill/>
        </p:spPr>
        <p:txBody>
          <a:bodyPr wrap="square" rtlCol="0">
            <a:spAutoFit/>
          </a:bodyPr>
          <a:lstStyle/>
          <a:p>
            <a:endParaRPr lang="it-IT" dirty="0"/>
          </a:p>
        </p:txBody>
      </p:sp>
      <p:sp>
        <p:nvSpPr>
          <p:cNvPr id="7" name="CasellaDiTesto 6"/>
          <p:cNvSpPr txBox="1"/>
          <p:nvPr/>
        </p:nvSpPr>
        <p:spPr>
          <a:xfrm>
            <a:off x="467544" y="4077074"/>
            <a:ext cx="442915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FONTE E CULMINE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TUTTA LA VITA CRISTIANA </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CasellaDiTesto 7"/>
          <p:cNvSpPr txBox="1"/>
          <p:nvPr/>
        </p:nvSpPr>
        <p:spPr>
          <a:xfrm>
            <a:off x="2195736" y="5013177"/>
            <a:ext cx="442915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IL CUORE DELLA NOSTRA FEDE</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9" name="CasellaDiTesto 8"/>
          <p:cNvSpPr txBox="1"/>
          <p:nvPr/>
        </p:nvSpPr>
        <p:spPr>
          <a:xfrm>
            <a:off x="4139952" y="5661249"/>
            <a:ext cx="442915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IL CUORE  E IL CENTRO DELLA CHIESA E DELLA SANTA MESSA</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hiesa_28.jpg"/>
          <p:cNvPicPr>
            <a:picLocks noChangeAspect="1"/>
          </p:cNvPicPr>
          <p:nvPr/>
        </p:nvPicPr>
        <p:blipFill>
          <a:blip r:embed="rId3" cstate="print"/>
          <a:stretch>
            <a:fillRect/>
          </a:stretch>
        </p:blipFill>
        <p:spPr>
          <a:xfrm>
            <a:off x="-1" y="188640"/>
            <a:ext cx="4842645" cy="6480720"/>
          </a:xfrm>
          <a:prstGeom prst="rect">
            <a:avLst/>
          </a:prstGeom>
          <a:ln>
            <a:noFill/>
          </a:ln>
          <a:effectLst>
            <a:softEdge rad="112500"/>
          </a:effectLst>
        </p:spPr>
      </p:pic>
      <p:sp>
        <p:nvSpPr>
          <p:cNvPr id="10" name="Per 9"/>
          <p:cNvSpPr/>
          <p:nvPr/>
        </p:nvSpPr>
        <p:spPr>
          <a:xfrm>
            <a:off x="-396552" y="-387424"/>
            <a:ext cx="5364088" cy="6858000"/>
          </a:xfrm>
          <a:prstGeom prst="mathMultiply">
            <a:avLst/>
          </a:prstGeom>
          <a:solidFill>
            <a:srgbClr val="FF0000">
              <a:alpha val="78000"/>
            </a:srgbClr>
          </a:solidFill>
          <a:ln cap="rnd" cmpd="sng">
            <a:solidFill>
              <a:schemeClr val="tx1"/>
            </a:solidFill>
          </a:ln>
          <a:effectLst>
            <a:outerShdw blurRad="149987" dist="250190" dir="8460000" algn="ctr">
              <a:srgbClr val="000000">
                <a:alpha val="28000"/>
              </a:srgbClr>
            </a:outerShdw>
          </a:effectLst>
          <a:scene3d>
            <a:camera prst="perspectiveRelaxedModerately"/>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n w="3175">
                <a:solidFill>
                  <a:schemeClr val="tx1"/>
                </a:solidFill>
              </a:ln>
              <a:solidFill>
                <a:schemeClr val="lt1">
                  <a:alpha val="73000"/>
                </a:schemeClr>
              </a:solidFill>
            </a:endParaRPr>
          </a:p>
        </p:txBody>
      </p:sp>
      <p:sp>
        <p:nvSpPr>
          <p:cNvPr id="14" name="CasellaDiTesto 13"/>
          <p:cNvSpPr txBox="1"/>
          <p:nvPr/>
        </p:nvSpPr>
        <p:spPr>
          <a:xfrm>
            <a:off x="4967536" y="332655"/>
            <a:ext cx="3996952" cy="6463308"/>
          </a:xfrm>
          <a:prstGeom prst="rect">
            <a:avLst/>
          </a:prstGeom>
          <a:solidFill>
            <a:schemeClr val="accent1">
              <a:lumMod val="20000"/>
              <a:lumOff val="80000"/>
            </a:schemeClr>
          </a:solidFill>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numCol="1" rtlCol="0">
            <a:spAutoFit/>
          </a:bodyPr>
          <a:lstStyle/>
          <a:p>
            <a:pPr algn="ctr"/>
            <a:r>
              <a:rPr lang="it-IT" b="1" spc="50" dirty="0" smtClean="0">
                <a:ln w="11430"/>
                <a:gradFill>
                  <a:gsLst>
                    <a:gs pos="25000">
                      <a:schemeClr val="accent2">
                        <a:satMod val="155000"/>
                      </a:schemeClr>
                    </a:gs>
                    <a:gs pos="100000">
                      <a:schemeClr val="accent2">
                        <a:shade val="45000"/>
                        <a:satMod val="165000"/>
                      </a:schemeClr>
                    </a:gs>
                  </a:gsLst>
                  <a:lin ang="5400000"/>
                </a:gradFill>
                <a:latin typeface="Comic Sans MS" pitchFamily="66" charset="0"/>
              </a:rPr>
              <a:t>SCUSE PER NON PARTECIPARE ALLA S. MESSA DELLA DOMENICA</a:t>
            </a:r>
          </a:p>
          <a:p>
            <a:pPr>
              <a:buFont typeface="Arial" pitchFamily="34" charset="0"/>
              <a:buChar char="•"/>
            </a:pP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 L’UNICO GIORNO  IN    CUI  POSSO  DORMIRE</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 MESSA INIZIA TROPPO PRESTO E IO   HO SONNO</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SONO STANCO PERCHE’ SONO RIENTRATO DALLA FESTA TARDI</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 UNA PARTITA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CAMPIONATO IMPORTANTISSIMA</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VOGLIO COLTIVARE IL MIO HOBBY</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DEVO FARE SPORT E LA DOMENICA MATTINA E’ L’UNICO GIORNO LIBERO</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POSSO PERCHE’ LA DOMENICA VOGLIO  DA FARE I COMPITI</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STA SCRITTO DA NESSUNA PARTE</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CHIESA VANNO SOLO QUELLI CHE HANNO PECCATI DA FARSI PERDONARE</a:t>
            </a:r>
          </a:p>
          <a:p>
            <a:pPr>
              <a:buFont typeface="Arial" pitchFamily="34" charset="0"/>
              <a:buChar char="•"/>
            </a:pP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CREDO MA NON PRATICO</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CREDO A DIO MA NON ALLA CHIESA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2"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La-S.-Bibbia.png"/>
          <p:cNvPicPr>
            <a:picLocks noChangeAspect="1"/>
          </p:cNvPicPr>
          <p:nvPr/>
        </p:nvPicPr>
        <p:blipFill>
          <a:blip r:embed="rId3" cstate="print">
            <a:lum/>
          </a:blip>
          <a:stretch>
            <a:fillRect/>
          </a:stretch>
        </p:blipFill>
        <p:spPr>
          <a:xfrm>
            <a:off x="0" y="0"/>
            <a:ext cx="9144000" cy="6858000"/>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179512" y="476673"/>
            <a:ext cx="4320480" cy="1200329"/>
          </a:xfrm>
          <a:prstGeom prst="rect">
            <a:avLst/>
          </a:prstGeom>
          <a:solidFill>
            <a:schemeClr val="bg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400" b="1" dirty="0" smtClean="0">
                <a:ln w="1905"/>
                <a:solidFill>
                  <a:schemeClr val="bg2">
                    <a:lumMod val="25000"/>
                  </a:schemeClr>
                </a:solidFill>
                <a:effectLst>
                  <a:outerShdw blurRad="38100" dist="38100" dir="2700000" algn="tl">
                    <a:srgbClr val="000000">
                      <a:alpha val="43137"/>
                    </a:srgbClr>
                  </a:outerShdw>
                </a:effectLst>
                <a:latin typeface="Comic Sans MS" pitchFamily="66" charset="0"/>
              </a:rPr>
              <a:t>ANTICO TESTAMENTO</a:t>
            </a:r>
          </a:p>
          <a:p>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III-Ricordati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di santificare le feste  (</a:t>
            </a:r>
            <a:r>
              <a:rPr lang="it-IT" sz="24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Es</a:t>
            </a: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20,8-10</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9" name="CasellaDiTesto 8"/>
          <p:cNvSpPr txBox="1"/>
          <p:nvPr/>
        </p:nvSpPr>
        <p:spPr>
          <a:xfrm>
            <a:off x="5220072" y="476673"/>
            <a:ext cx="3744416" cy="1200329"/>
          </a:xfrm>
          <a:prstGeom prst="rect">
            <a:avLst/>
          </a:prstGeom>
          <a:solidFill>
            <a:schemeClr val="bg2"/>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400" b="1" dirty="0" smtClean="0">
                <a:ln w="1905"/>
                <a:solidFill>
                  <a:schemeClr val="bg2">
                    <a:lumMod val="25000"/>
                  </a:schemeClr>
                </a:solidFill>
                <a:effectLst>
                  <a:outerShdw blurRad="38100" dist="38100" dir="2700000" algn="tl">
                    <a:srgbClr val="000000">
                      <a:alpha val="43137"/>
                    </a:srgbClr>
                  </a:outerShdw>
                </a:effectLst>
                <a:latin typeface="Comic Sans MS" pitchFamily="66" charset="0"/>
              </a:rPr>
              <a:t>NUOVO TESTAMENTO</a:t>
            </a:r>
          </a:p>
          <a:p>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Fate questo in memoria di me (</a:t>
            </a: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1 </a:t>
            </a:r>
            <a:r>
              <a:rPr lang="it-IT" sz="24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Cor</a:t>
            </a: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11,24-25)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anta-Messa.jpg"/>
          <p:cNvPicPr>
            <a:picLocks noChangeAspect="1"/>
          </p:cNvPicPr>
          <p:nvPr/>
        </p:nvPicPr>
        <p:blipFill>
          <a:blip r:embed="rId3" cstate="print"/>
          <a:stretch>
            <a:fillRect/>
          </a:stretch>
        </p:blipFill>
        <p:spPr>
          <a:xfrm>
            <a:off x="683568" y="692697"/>
            <a:ext cx="8085910" cy="5409859"/>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827584" y="1052736"/>
            <a:ext cx="7776864" cy="923330"/>
          </a:xfrm>
          <a:prstGeom prst="rect">
            <a:avLst/>
          </a:prstGeom>
          <a:noFill/>
        </p:spPr>
        <p:txBody>
          <a:bodyPr wrap="square" rtlCol="0">
            <a:spAutoFit/>
          </a:bodyPr>
          <a:lstStyle/>
          <a:p>
            <a:r>
              <a:rPr lang="it-IT" sz="5400" dirty="0" smtClean="0">
                <a:solidFill>
                  <a:schemeClr val="bg2">
                    <a:lumMod val="75000"/>
                  </a:schemeClr>
                </a:solidFill>
                <a:effectLst>
                  <a:outerShdw blurRad="38100" dist="38100" dir="2700000" algn="tl">
                    <a:srgbClr val="000000">
                      <a:alpha val="43137"/>
                    </a:srgbClr>
                  </a:outerShdw>
                </a:effectLst>
                <a:latin typeface="Comic Sans MS" pitchFamily="66" charset="0"/>
              </a:rPr>
              <a:t>LA SANTA MESSA E’…</a:t>
            </a:r>
            <a:endParaRPr lang="it-IT" sz="5400" dirty="0">
              <a:solidFill>
                <a:schemeClr val="bg2">
                  <a:lumMod val="75000"/>
                </a:schemeClr>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971600" y="1916832"/>
            <a:ext cx="4392488" cy="3785652"/>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CENA</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AMORE</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DONO </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OFFERTA</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RENDIMENTO </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GRAZIE</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SACRIFICIO</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MIRACOLO</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ARRIVO E PARTENZA</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INVITO</a:t>
            </a:r>
          </a:p>
          <a:p>
            <a:pPr>
              <a:buFont typeface="Arial" pitchFamily="34" charset="0"/>
              <a:buChar char="•"/>
            </a:pP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FESTA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glietto Messa.jpg"/>
          <p:cNvPicPr>
            <a:picLocks noChangeAspect="1"/>
          </p:cNvPicPr>
          <p:nvPr/>
        </p:nvPicPr>
        <p:blipFill>
          <a:blip r:embed="rId3" cstate="print"/>
          <a:stretch>
            <a:fillRect/>
          </a:stretch>
        </p:blipFill>
        <p:spPr>
          <a:xfrm>
            <a:off x="251522" y="764704"/>
            <a:ext cx="4172863" cy="5877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asellaDiTesto 2"/>
          <p:cNvSpPr txBox="1"/>
          <p:nvPr/>
        </p:nvSpPr>
        <p:spPr>
          <a:xfrm>
            <a:off x="4143372" y="328498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DELLA PAROLA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4" name="CasellaDiTesto 3"/>
          <p:cNvSpPr txBox="1"/>
          <p:nvPr/>
        </p:nvSpPr>
        <p:spPr>
          <a:xfrm>
            <a:off x="4143372" y="4149080"/>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EUCARISTICA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6" name="CasellaDiTesto 5"/>
          <p:cNvSpPr txBox="1"/>
          <p:nvPr/>
        </p:nvSpPr>
        <p:spPr>
          <a:xfrm>
            <a:off x="4143372" y="507207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a:t>
            </a:r>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 CONCLUSIONE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7" name="CasellaDiTesto 6"/>
          <p:cNvSpPr txBox="1"/>
          <p:nvPr/>
        </p:nvSpPr>
        <p:spPr>
          <a:xfrm>
            <a:off x="4143372" y="2420888"/>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D’INTRODUZIONE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8" name="CasellaDiTesto 7"/>
          <p:cNvSpPr txBox="1"/>
          <p:nvPr/>
        </p:nvSpPr>
        <p:spPr>
          <a:xfrm>
            <a:off x="4283968" y="260648"/>
            <a:ext cx="4608512" cy="1569660"/>
          </a:xfrm>
          <a:prstGeom prst="rect">
            <a:avLst/>
          </a:prstGeom>
          <a:solidFill>
            <a:schemeClr val="bg2"/>
          </a:solidFill>
          <a:ln w="57150"/>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PARTI DELLA S. MESSA</a:t>
            </a:r>
            <a:endParaRPr lang="it-IT"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2050" name="Rectangle 2"/>
          <p:cNvSpPr>
            <a:spLocks noChangeArrowheads="1"/>
          </p:cNvSpPr>
          <p:nvPr/>
        </p:nvSpPr>
        <p:spPr bwMode="auto">
          <a:xfrm>
            <a:off x="1597468" y="1894276"/>
            <a:ext cx="5949064" cy="64633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PREGARE CON IL CORPO</a:t>
            </a:r>
            <a:endParaRPr kumimoji="0" lang="it-IT" sz="36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051" name="Rectangle 3"/>
          <p:cNvSpPr>
            <a:spLocks noChangeArrowheads="1"/>
          </p:cNvSpPr>
          <p:nvPr/>
        </p:nvSpPr>
        <p:spPr bwMode="auto">
          <a:xfrm>
            <a:off x="0" y="2590746"/>
            <a:ext cx="6732240" cy="92333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STARE SEDUTI; ATTEGGIAMENTO CHE ESPRIME</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ATTENZIONE E ASCOLTO FIDUCIOSO </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DISPONIBILITA</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Calibri" pitchFamily="34" charset="0"/>
                <a:cs typeface="Times New Roman" pitchFamily="18" charset="0"/>
              </a:rPr>
              <a:t>’</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AD ACCOGLIERE LA PAROLA </a:t>
            </a:r>
            <a:r>
              <a:rPr kumimoji="0" lang="it-IT" b="1" i="0" u="none" strike="noStrike" normalizeH="0" baseline="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DI</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DIO</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052" name="Rectangle 4"/>
          <p:cNvSpPr>
            <a:spLocks noChangeArrowheads="1"/>
          </p:cNvSpPr>
          <p:nvPr/>
        </p:nvSpPr>
        <p:spPr bwMode="auto">
          <a:xfrm>
            <a:off x="0" y="3717034"/>
            <a:ext cx="8028384" cy="12003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STARE IN PIEDI; ATTEGGIAMENTO CHE ESPRIME </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RISPETTO (SAPPIAMO CHE DIO E</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Calibri" pitchFamily="34" charset="0"/>
                <a:cs typeface="Times New Roman" pitchFamily="18" charset="0"/>
              </a:rPr>
              <a:t>’</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IN MEZZO A NOI E </a:t>
            </a:r>
            <a:r>
              <a:rPr kumimoji="0" lang="it-IT" b="1" i="0" u="none" strike="noStrike" normalizeH="0" baseline="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CI</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ALZIAMO PER SALUTARLO); </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PRONTEZZA A PARTIRE</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053" name="Rectangle 5"/>
          <p:cNvSpPr>
            <a:spLocks noChangeArrowheads="1"/>
          </p:cNvSpPr>
          <p:nvPr/>
        </p:nvSpPr>
        <p:spPr bwMode="auto">
          <a:xfrm>
            <a:off x="0" y="5085765"/>
            <a:ext cx="8604448" cy="175432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STARE IN GINOCCHIO; ATTEGGIAMENTO CHE ESPRIME</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ADORAZIONE (LA CREATURA SI MANIFESTA FRAGILE E PICCOLA DAVANTI AL SUO CREATORE)</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RIVERENZA E GRATITUDINE</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PENITENZA PER IL PECCATO COMMESSO E LA VOLONTA</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Calibri" pitchFamily="34" charset="0"/>
                <a:cs typeface="Times New Roman" pitchFamily="18" charset="0"/>
              </a:rPr>
              <a:t>’</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a:t>
            </a:r>
            <a:r>
              <a:rPr kumimoji="0" lang="it-IT" b="1" i="0" u="none" strike="noStrike" normalizeH="0" baseline="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DI</a:t>
            </a:r>
            <a:r>
              <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Calibri" pitchFamily="34" charset="0"/>
                <a:cs typeface="Times New Roman" pitchFamily="18" charset="0"/>
              </a:rPr>
              <a:t> RIPARARLO</a:t>
            </a:r>
            <a:endParaRPr kumimoji="0" lang="it-IT"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800" decel="100000"/>
                                        <p:tgtEl>
                                          <p:spTgt spid="2051"/>
                                        </p:tgtEl>
                                      </p:cBhvr>
                                    </p:animEffect>
                                    <p:anim calcmode="lin" valueType="num">
                                      <p:cBhvr>
                                        <p:cTn id="8" dur="800" decel="100000" fill="hold"/>
                                        <p:tgtEl>
                                          <p:spTgt spid="2051"/>
                                        </p:tgtEl>
                                        <p:attrNameLst>
                                          <p:attrName>style.rotation</p:attrName>
                                        </p:attrNameLst>
                                      </p:cBhvr>
                                      <p:tavLst>
                                        <p:tav tm="0">
                                          <p:val>
                                            <p:fltVal val="-90"/>
                                          </p:val>
                                        </p:tav>
                                        <p:tav tm="100000">
                                          <p:val>
                                            <p:fltVal val="0"/>
                                          </p:val>
                                        </p:tav>
                                      </p:tavLst>
                                    </p:anim>
                                    <p:anim calcmode="lin" valueType="num">
                                      <p:cBhvr>
                                        <p:cTn id="9" dur="800" decel="100000" fill="hold"/>
                                        <p:tgtEl>
                                          <p:spTgt spid="2051"/>
                                        </p:tgtEl>
                                        <p:attrNameLst>
                                          <p:attrName>ppt_x</p:attrName>
                                        </p:attrNameLst>
                                      </p:cBhvr>
                                      <p:tavLst>
                                        <p:tav tm="0">
                                          <p:val>
                                            <p:strVal val="#ppt_x+0.4"/>
                                          </p:val>
                                        </p:tav>
                                        <p:tav tm="100000">
                                          <p:val>
                                            <p:strVal val="#ppt_x-0.05"/>
                                          </p:val>
                                        </p:tav>
                                      </p:tavLst>
                                    </p:anim>
                                    <p:anim calcmode="lin" valueType="num">
                                      <p:cBhvr>
                                        <p:cTn id="10" dur="800" decel="100000" fill="hold"/>
                                        <p:tgtEl>
                                          <p:spTgt spid="20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800" decel="100000"/>
                                        <p:tgtEl>
                                          <p:spTgt spid="2052"/>
                                        </p:tgtEl>
                                      </p:cBhvr>
                                    </p:animEffect>
                                    <p:anim calcmode="lin" valueType="num">
                                      <p:cBhvr>
                                        <p:cTn id="18" dur="800" decel="100000" fill="hold"/>
                                        <p:tgtEl>
                                          <p:spTgt spid="2052"/>
                                        </p:tgtEl>
                                        <p:attrNameLst>
                                          <p:attrName>style.rotation</p:attrName>
                                        </p:attrNameLst>
                                      </p:cBhvr>
                                      <p:tavLst>
                                        <p:tav tm="0">
                                          <p:val>
                                            <p:fltVal val="-90"/>
                                          </p:val>
                                        </p:tav>
                                        <p:tav tm="100000">
                                          <p:val>
                                            <p:fltVal val="0"/>
                                          </p:val>
                                        </p:tav>
                                      </p:tavLst>
                                    </p:anim>
                                    <p:anim calcmode="lin" valueType="num">
                                      <p:cBhvr>
                                        <p:cTn id="19" dur="800" decel="100000" fill="hold"/>
                                        <p:tgtEl>
                                          <p:spTgt spid="2052"/>
                                        </p:tgtEl>
                                        <p:attrNameLst>
                                          <p:attrName>ppt_x</p:attrName>
                                        </p:attrNameLst>
                                      </p:cBhvr>
                                      <p:tavLst>
                                        <p:tav tm="0">
                                          <p:val>
                                            <p:strVal val="#ppt_x+0.4"/>
                                          </p:val>
                                        </p:tav>
                                        <p:tav tm="100000">
                                          <p:val>
                                            <p:strVal val="#ppt_x-0.05"/>
                                          </p:val>
                                        </p:tav>
                                      </p:tavLst>
                                    </p:anim>
                                    <p:anim calcmode="lin" valueType="num">
                                      <p:cBhvr>
                                        <p:cTn id="20" dur="800" decel="100000" fill="hold"/>
                                        <p:tgtEl>
                                          <p:spTgt spid="205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5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52"/>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800" decel="100000"/>
                                        <p:tgtEl>
                                          <p:spTgt spid="2053"/>
                                        </p:tgtEl>
                                      </p:cBhvr>
                                    </p:animEffect>
                                    <p:anim calcmode="lin" valueType="num">
                                      <p:cBhvr>
                                        <p:cTn id="28" dur="800" decel="100000" fill="hold"/>
                                        <p:tgtEl>
                                          <p:spTgt spid="2053"/>
                                        </p:tgtEl>
                                        <p:attrNameLst>
                                          <p:attrName>style.rotation</p:attrName>
                                        </p:attrNameLst>
                                      </p:cBhvr>
                                      <p:tavLst>
                                        <p:tav tm="0">
                                          <p:val>
                                            <p:fltVal val="-90"/>
                                          </p:val>
                                        </p:tav>
                                        <p:tav tm="100000">
                                          <p:val>
                                            <p:fltVal val="0"/>
                                          </p:val>
                                        </p:tav>
                                      </p:tavLst>
                                    </p:anim>
                                    <p:anim calcmode="lin" valueType="num">
                                      <p:cBhvr>
                                        <p:cTn id="29" dur="800" decel="100000" fill="hold"/>
                                        <p:tgtEl>
                                          <p:spTgt spid="2053"/>
                                        </p:tgtEl>
                                        <p:attrNameLst>
                                          <p:attrName>ppt_x</p:attrName>
                                        </p:attrNameLst>
                                      </p:cBhvr>
                                      <p:tavLst>
                                        <p:tav tm="0">
                                          <p:val>
                                            <p:strVal val="#ppt_x+0.4"/>
                                          </p:val>
                                        </p:tav>
                                        <p:tav tm="100000">
                                          <p:val>
                                            <p:strVal val="#ppt_x-0.05"/>
                                          </p:val>
                                        </p:tav>
                                      </p:tavLst>
                                    </p:anim>
                                    <p:anim calcmode="lin" valueType="num">
                                      <p:cBhvr>
                                        <p:cTn id="30" dur="800" decel="100000" fill="hold"/>
                                        <p:tgtEl>
                                          <p:spTgt spid="205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5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5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2" grpId="0" animBg="1"/>
      <p:bldP spid="20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e 12"/>
          <p:cNvSpPr/>
          <p:nvPr/>
        </p:nvSpPr>
        <p:spPr>
          <a:xfrm>
            <a:off x="971600" y="5229200"/>
            <a:ext cx="1368152"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971600" y="5517232"/>
            <a:ext cx="180020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arrotondato 7"/>
          <p:cNvSpPr/>
          <p:nvPr/>
        </p:nvSpPr>
        <p:spPr>
          <a:xfrm>
            <a:off x="1043608" y="5229200"/>
            <a:ext cx="1296144" cy="432048"/>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arrotondato 6"/>
          <p:cNvSpPr/>
          <p:nvPr/>
        </p:nvSpPr>
        <p:spPr>
          <a:xfrm>
            <a:off x="971600" y="5229200"/>
            <a:ext cx="1584176" cy="504056"/>
          </a:xfrm>
          <a:prstGeom prst="round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Santa-Messa.jpg"/>
          <p:cNvPicPr>
            <a:picLocks noChangeAspect="1"/>
          </p:cNvPicPr>
          <p:nvPr/>
        </p:nvPicPr>
        <p:blipFill>
          <a:blip r:embed="rId3" cstate="print"/>
          <a:stretch>
            <a:fillRect/>
          </a:stretch>
        </p:blipFill>
        <p:spPr>
          <a:xfrm>
            <a:off x="683568" y="692696"/>
            <a:ext cx="8085910" cy="5409859"/>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827584" y="1052736"/>
            <a:ext cx="7776864" cy="923330"/>
          </a:xfrm>
          <a:prstGeom prst="rect">
            <a:avLst/>
          </a:prstGeom>
          <a:noFill/>
        </p:spPr>
        <p:txBody>
          <a:bodyPr wrap="square" rtlCol="0">
            <a:spAutoFit/>
          </a:bodyPr>
          <a:lstStyle/>
          <a:p>
            <a:r>
              <a:rPr lang="it-IT" sz="5400" dirty="0" smtClean="0">
                <a:solidFill>
                  <a:schemeClr val="bg2">
                    <a:lumMod val="75000"/>
                  </a:schemeClr>
                </a:solidFill>
                <a:effectLst>
                  <a:outerShdw blurRad="38100" dist="38100" dir="2700000" algn="tl">
                    <a:srgbClr val="000000">
                      <a:alpha val="43137"/>
                    </a:srgbClr>
                  </a:outerShdw>
                </a:effectLst>
                <a:latin typeface="Comic Sans MS" pitchFamily="66" charset="0"/>
              </a:rPr>
              <a:t>LA SANTA MESSA E’…</a:t>
            </a:r>
            <a:endParaRPr lang="it-IT" sz="5400" dirty="0">
              <a:solidFill>
                <a:schemeClr val="bg2">
                  <a:lumMod val="75000"/>
                </a:schemeClr>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a:xfrm>
            <a:off x="827584" y="3933056"/>
            <a:ext cx="2232248"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it-IT" sz="4000" b="1" dirty="0" smtClean="0">
                <a:ln w="1905">
                  <a:noFill/>
                </a:ln>
                <a:solidFill>
                  <a:srgbClr val="FD1B20"/>
                </a:solidFill>
                <a:effectLst>
                  <a:innerShdw blurRad="69850" dist="43180" dir="5400000">
                    <a:srgbClr val="000000">
                      <a:alpha val="65000"/>
                    </a:srgbClr>
                  </a:innerShdw>
                </a:effectLst>
                <a:latin typeface="Comic Sans MS" pitchFamily="66" charset="0"/>
              </a:rPr>
              <a:t>F</a:t>
            </a:r>
            <a:r>
              <a:rPr lang="it-IT" sz="4000" b="1" dirty="0" smtClean="0">
                <a:ln w="1905">
                  <a:noFill/>
                </a:ln>
                <a:solidFill>
                  <a:srgbClr val="00B0F0"/>
                </a:solidFill>
                <a:effectLst>
                  <a:innerShdw blurRad="69850" dist="43180" dir="5400000">
                    <a:srgbClr val="000000">
                      <a:alpha val="65000"/>
                    </a:srgbClr>
                  </a:innerShdw>
                </a:effectLst>
                <a:latin typeface="Comic Sans MS" pitchFamily="66" charset="0"/>
              </a:rPr>
              <a:t>E</a:t>
            </a:r>
            <a:r>
              <a:rPr lang="it-IT" sz="4000" b="1" dirty="0" smtClean="0">
                <a:ln w="1905">
                  <a:noFill/>
                </a:ln>
                <a:solidFill>
                  <a:srgbClr val="FFFF00"/>
                </a:solidFill>
                <a:effectLst>
                  <a:innerShdw blurRad="69850" dist="43180" dir="5400000">
                    <a:srgbClr val="000000">
                      <a:alpha val="65000"/>
                    </a:srgbClr>
                  </a:innerShdw>
                </a:effectLst>
                <a:latin typeface="Comic Sans MS" pitchFamily="66" charset="0"/>
              </a:rPr>
              <a:t>S</a:t>
            </a:r>
            <a:r>
              <a:rPr lang="it-IT" sz="4000" b="1" dirty="0" smtClean="0">
                <a:ln w="1905">
                  <a:noFill/>
                </a:ln>
                <a:solidFill>
                  <a:srgbClr val="92D050"/>
                </a:solidFill>
                <a:effectLst>
                  <a:innerShdw blurRad="69850" dist="43180" dir="5400000">
                    <a:srgbClr val="000000">
                      <a:alpha val="65000"/>
                    </a:srgbClr>
                  </a:innerShdw>
                </a:effectLst>
                <a:latin typeface="Comic Sans MS" pitchFamily="66" charset="0"/>
              </a:rPr>
              <a:t>T</a:t>
            </a:r>
            <a:r>
              <a:rPr lang="it-IT" sz="4000" b="1" dirty="0" smtClean="0">
                <a:ln w="1905">
                  <a:noFill/>
                </a:ln>
                <a:solidFill>
                  <a:srgbClr val="FF6600"/>
                </a:solidFill>
                <a:effectLst>
                  <a:innerShdw blurRad="69850" dist="43180" dir="5400000">
                    <a:srgbClr val="000000">
                      <a:alpha val="65000"/>
                    </a:srgbClr>
                  </a:innerShdw>
                </a:effectLst>
                <a:latin typeface="Comic Sans MS" pitchFamily="66" charset="0"/>
              </a:rPr>
              <a:t>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set>
                                      <p:cBhvr>
                                        <p:cTn id="7" dur="455" fill="hold">
                                          <p:stCondLst>
                                            <p:cond delay="0"/>
                                          </p:stCondLst>
                                        </p:cTn>
                                        <p:tgtEl>
                                          <p:spTgt spid="14">
                                            <p:txEl>
                                              <p:pRg st="0" end="0"/>
                                            </p:txEl>
                                          </p:spTgt>
                                        </p:tgtEl>
                                        <p:attrNameLst>
                                          <p:attrName>style.rotation</p:attrName>
                                        </p:attrNameLst>
                                      </p:cBhvr>
                                      <p:to>
                                        <p:strVal val="-45.0"/>
                                      </p:to>
                                    </p:set>
                                    <p:anim calcmode="lin" valueType="num">
                                      <p:cBhvr>
                                        <p:cTn id="8"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1026" name="Picture 2" descr="p1b"/>
          <p:cNvPicPr>
            <a:picLocks noChangeAspect="1" noChangeArrowheads="1"/>
          </p:cNvPicPr>
          <p:nvPr/>
        </p:nvPicPr>
        <p:blipFill>
          <a:blip r:embed="rId4" cstate="print">
            <a:duotone>
              <a:prstClr val="black"/>
              <a:schemeClr val="bg1">
                <a:lumMod val="95000"/>
                <a:tint val="45000"/>
                <a:satMod val="400000"/>
              </a:schemeClr>
            </a:duotone>
          </a:blip>
          <a:srcRect/>
          <a:stretch>
            <a:fillRect/>
          </a:stretch>
        </p:blipFill>
        <p:spPr bwMode="auto">
          <a:xfrm>
            <a:off x="3467301" y="1628800"/>
            <a:ext cx="5470742" cy="5040560"/>
          </a:xfrm>
          <a:prstGeom prst="roundRect">
            <a:avLst>
              <a:gd name="adj" fmla="val 16667"/>
            </a:avLst>
          </a:prstGeom>
          <a:blipFill>
            <a:blip r:embed="rId5" cstate="print">
              <a:duotone>
                <a:prstClr val="black"/>
                <a:schemeClr val="bg1">
                  <a:lumMod val="95000"/>
                  <a:tint val="45000"/>
                  <a:satMod val="400000"/>
                </a:schemeClr>
              </a:duotone>
            </a:blip>
            <a:tile tx="0" ty="0" sx="100000" sy="100000" flip="none" algn="tl"/>
          </a:blip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CasellaDiTesto 2"/>
          <p:cNvSpPr txBox="1"/>
          <p:nvPr/>
        </p:nvSpPr>
        <p:spPr>
          <a:xfrm>
            <a:off x="683570" y="548680"/>
            <a:ext cx="5809143" cy="193899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scene3d>
              <a:camera prst="perspectiveHeroicExtremeRightFacing"/>
              <a:lightRig rig="threePt" dir="t"/>
            </a:scene3d>
            <a:sp3d extrusionH="57150">
              <a:bevelT h="25400" prst="softRound"/>
            </a:sp3d>
          </a:bodyPr>
          <a:lstStyle/>
          <a:p>
            <a:pPr algn="ctr"/>
            <a:r>
              <a:rPr lang="it-IT" sz="4400" dirty="0" smtClean="0">
                <a:solidFill>
                  <a:schemeClr val="tx2"/>
                </a:solidFill>
                <a:latin typeface="Comic Sans MS" pitchFamily="66" charset="0"/>
              </a:rPr>
              <a:t>PERCHE’ FACCIAMO </a:t>
            </a:r>
          </a:p>
          <a:p>
            <a:pPr algn="ctr"/>
            <a:r>
              <a:rPr lang="it-IT" sz="4400" dirty="0" smtClean="0">
                <a:solidFill>
                  <a:schemeClr val="tx2"/>
                </a:solidFill>
                <a:latin typeface="Comic Sans MS" pitchFamily="66" charset="0"/>
              </a:rPr>
              <a:t>FESTA?</a:t>
            </a:r>
          </a:p>
          <a:p>
            <a:endParaRPr lang="it-IT" sz="3200" dirty="0">
              <a:latin typeface="Comic Sans MS" pitchFamily="66" charset="0"/>
            </a:endParaRPr>
          </a:p>
        </p:txBody>
      </p:sp>
      <p:sp>
        <p:nvSpPr>
          <p:cNvPr id="4" name="CasellaDiTesto 3"/>
          <p:cNvSpPr txBox="1"/>
          <p:nvPr/>
        </p:nvSpPr>
        <p:spPr>
          <a:xfrm>
            <a:off x="0" y="3356993"/>
            <a:ext cx="3312368"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2000" b="1" i="1" dirty="0" smtClean="0">
                <a:solidFill>
                  <a:schemeClr val="tx2"/>
                </a:solidFill>
                <a:latin typeface="Comic Sans MS" pitchFamily="66" charset="0"/>
              </a:rPr>
              <a:t>PER RICORDARE UNA      COSA BELLA E IMPORTANTE PER TUTTI</a:t>
            </a:r>
            <a:endParaRPr lang="it-IT" sz="2000" b="1" i="1" dirty="0">
              <a:solidFill>
                <a:schemeClr val="tx2"/>
              </a:solidFill>
              <a:latin typeface="Comic Sans MS" pitchFamily="66" charset="0"/>
            </a:endParaRPr>
          </a:p>
        </p:txBody>
      </p:sp>
      <p:sp>
        <p:nvSpPr>
          <p:cNvPr id="6" name="CasellaDiTesto 5"/>
          <p:cNvSpPr txBox="1"/>
          <p:nvPr/>
        </p:nvSpPr>
        <p:spPr>
          <a:xfrm>
            <a:off x="0" y="5373217"/>
            <a:ext cx="3096344"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2000" b="1" i="1" dirty="0" smtClean="0">
                <a:solidFill>
                  <a:schemeClr val="tx2"/>
                </a:solidFill>
                <a:latin typeface="Comic Sans MS" pitchFamily="66" charset="0"/>
              </a:rPr>
              <a:t>INVITIAMO TUTTI COLORO A CUI DAVVERO VOGLIAMO BENE</a:t>
            </a:r>
            <a:endParaRPr lang="it-IT" sz="2000" b="1" i="1" dirty="0">
              <a:solidFill>
                <a:schemeClr val="tx2"/>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donna_medju_quadrata.jpg"/>
          <p:cNvPicPr>
            <a:picLocks noChangeAspect="1"/>
          </p:cNvPicPr>
          <p:nvPr/>
        </p:nvPicPr>
        <p:blipFill>
          <a:blip r:embed="rId3" cstate="print"/>
          <a:stretch>
            <a:fillRect/>
          </a:stretch>
        </p:blipFill>
        <p:spPr>
          <a:xfrm>
            <a:off x="0" y="-1008286"/>
            <a:ext cx="9144000" cy="916203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g-calendario.jpg"/>
          <p:cNvPicPr>
            <a:picLocks noChangeAspect="1"/>
          </p:cNvPicPr>
          <p:nvPr/>
        </p:nvPicPr>
        <p:blipFill>
          <a:blip r:embed="rId3" cstate="print"/>
          <a:stretch>
            <a:fillRect/>
          </a:stretch>
        </p:blipFill>
        <p:spPr>
          <a:xfrm>
            <a:off x="0" y="0"/>
            <a:ext cx="9144000" cy="6858000"/>
          </a:xfrm>
          <a:prstGeom prst="rect">
            <a:avLst/>
          </a:prstGeom>
        </p:spPr>
      </p:pic>
      <p:pic>
        <p:nvPicPr>
          <p:cNvPr id="2" name="Immagine 1" descr="la-risurrezione.jpg"/>
          <p:cNvPicPr>
            <a:picLocks noChangeAspect="1"/>
          </p:cNvPicPr>
          <p:nvPr/>
        </p:nvPicPr>
        <p:blipFill>
          <a:blip r:embed="rId4" cstate="print"/>
          <a:stretch>
            <a:fillRect/>
          </a:stretch>
        </p:blipFill>
        <p:spPr>
          <a:xfrm>
            <a:off x="0" y="620688"/>
            <a:ext cx="3923928" cy="59856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3779912" y="188640"/>
            <a:ext cx="5040560" cy="1569660"/>
          </a:xfrm>
          <a:prstGeom prst="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DOMENICA E’ LA FESTA </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GESU’, GIORNO IN CUI LUI E’ RISORTO E </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HA SALVATO DAL PECCATO</a:t>
            </a:r>
          </a:p>
        </p:txBody>
      </p:sp>
      <p:sp>
        <p:nvSpPr>
          <p:cNvPr id="8" name="CasellaDiTesto 7"/>
          <p:cNvSpPr txBox="1"/>
          <p:nvPr/>
        </p:nvSpPr>
        <p:spPr>
          <a:xfrm>
            <a:off x="3779912" y="2636913"/>
            <a:ext cx="2448272" cy="830997"/>
          </a:xfrm>
          <a:prstGeom prst="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 E’ IL FESTEGGIATO</a:t>
            </a:r>
          </a:p>
        </p:txBody>
      </p:sp>
      <p:sp>
        <p:nvSpPr>
          <p:cNvPr id="9" name="CasellaDiTesto 8"/>
          <p:cNvSpPr txBox="1"/>
          <p:nvPr/>
        </p:nvSpPr>
        <p:spPr>
          <a:xfrm>
            <a:off x="3923928" y="4077072"/>
            <a:ext cx="3312368" cy="369332"/>
          </a:xfrm>
          <a:prstGeom prst="rect">
            <a:avLst/>
          </a:prstGeom>
          <a:noFill/>
        </p:spPr>
        <p:txBody>
          <a:bodyPr wrap="square" rtlCol="0">
            <a:spAutoFit/>
          </a:bodyPr>
          <a:lstStyle/>
          <a:p>
            <a:endParaRPr lang="it-IT" dirty="0"/>
          </a:p>
        </p:txBody>
      </p:sp>
      <p:sp>
        <p:nvSpPr>
          <p:cNvPr id="10" name="CasellaDiTesto 9"/>
          <p:cNvSpPr txBox="1"/>
          <p:nvPr/>
        </p:nvSpPr>
        <p:spPr>
          <a:xfrm>
            <a:off x="3779912" y="4077074"/>
            <a:ext cx="5112568" cy="1200329"/>
          </a:xfrm>
          <a:prstGeom prst="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 INVITA TUTTI I SUOI AMICI (OGNI UOMO),QUINDI ANCHE OGNUNO </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NOI</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800" decel="100000"/>
                                        <p:tgtEl>
                                          <p:spTgt spid="8"/>
                                        </p:tgtEl>
                                      </p:cBhvr>
                                    </p:animEffect>
                                    <p:anim calcmode="lin" valueType="num">
                                      <p:cBhvr>
                                        <p:cTn id="23" dur="800" decel="100000" fill="hold"/>
                                        <p:tgtEl>
                                          <p:spTgt spid="8"/>
                                        </p:tgtEl>
                                        <p:attrNameLst>
                                          <p:attrName>style.rotation</p:attrName>
                                        </p:attrNameLst>
                                      </p:cBhvr>
                                      <p:tavLst>
                                        <p:tav tm="0">
                                          <p:val>
                                            <p:fltVal val="-90"/>
                                          </p:val>
                                        </p:tav>
                                        <p:tav tm="100000">
                                          <p:val>
                                            <p:fltVal val="0"/>
                                          </p:val>
                                        </p:tav>
                                      </p:tavLst>
                                    </p:anim>
                                    <p:anim calcmode="lin" valueType="num">
                                      <p:cBhvr>
                                        <p:cTn id="24" dur="800" decel="100000" fill="hold"/>
                                        <p:tgtEl>
                                          <p:spTgt spid="8"/>
                                        </p:tgtEl>
                                        <p:attrNameLst>
                                          <p:attrName>ppt_x</p:attrName>
                                        </p:attrNameLst>
                                      </p:cBhvr>
                                      <p:tavLst>
                                        <p:tav tm="0">
                                          <p:val>
                                            <p:strVal val="#ppt_x+0.4"/>
                                          </p:val>
                                        </p:tav>
                                        <p:tav tm="100000">
                                          <p:val>
                                            <p:strVal val="#ppt_x-0.05"/>
                                          </p:val>
                                        </p:tav>
                                      </p:tavLst>
                                    </p:anim>
                                    <p:anim calcmode="lin" valueType="num">
                                      <p:cBhvr>
                                        <p:cTn id="25" dur="800" decel="100000" fill="hold"/>
                                        <p:tgtEl>
                                          <p:spTgt spid="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800" decel="100000"/>
                                        <p:tgtEl>
                                          <p:spTgt spid="10"/>
                                        </p:tgtEl>
                                      </p:cBhvr>
                                    </p:animEffect>
                                    <p:anim calcmode="lin" valueType="num">
                                      <p:cBhvr>
                                        <p:cTn id="33" dur="800" decel="100000" fill="hold"/>
                                        <p:tgtEl>
                                          <p:spTgt spid="10"/>
                                        </p:tgtEl>
                                        <p:attrNameLst>
                                          <p:attrName>style.rotation</p:attrName>
                                        </p:attrNameLst>
                                      </p:cBhvr>
                                      <p:tavLst>
                                        <p:tav tm="0">
                                          <p:val>
                                            <p:fltVal val="-90"/>
                                          </p:val>
                                        </p:tav>
                                        <p:tav tm="100000">
                                          <p:val>
                                            <p:fltVal val="0"/>
                                          </p:val>
                                        </p:tav>
                                      </p:tavLst>
                                    </p:anim>
                                    <p:anim calcmode="lin" valueType="num">
                                      <p:cBhvr>
                                        <p:cTn id="34" dur="800" decel="100000" fill="hold"/>
                                        <p:tgtEl>
                                          <p:spTgt spid="10"/>
                                        </p:tgtEl>
                                        <p:attrNameLst>
                                          <p:attrName>ppt_x</p:attrName>
                                        </p:attrNameLst>
                                      </p:cBhvr>
                                      <p:tavLst>
                                        <p:tav tm="0">
                                          <p:val>
                                            <p:strVal val="#ppt_x+0.4"/>
                                          </p:val>
                                        </p:tav>
                                        <p:tav tm="100000">
                                          <p:val>
                                            <p:strVal val="#ppt_x-0.05"/>
                                          </p:val>
                                        </p:tav>
                                      </p:tavLst>
                                    </p:anim>
                                    <p:anim calcmode="lin" valueType="num">
                                      <p:cBhvr>
                                        <p:cTn id="35" dur="800" decel="100000" fill="hold"/>
                                        <p:tgtEl>
                                          <p:spTgt spid="1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nvito a Messa.jpg"/>
          <p:cNvPicPr>
            <a:picLocks noGrp="1" noChangeAspect="1"/>
          </p:cNvPicPr>
          <p:nvPr>
            <p:ph idx="1"/>
          </p:nvPr>
        </p:nvPicPr>
        <p:blipFill>
          <a:blip r:embed="rId3" cstate="print"/>
          <a:stretch>
            <a:fillRect/>
          </a:stretch>
        </p:blipFill>
        <p:spPr>
          <a:xfrm>
            <a:off x="539554" y="1196753"/>
            <a:ext cx="5532351" cy="53285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Picture 2" descr="C:\Documents and Settings\Paolo\Impostazioni locali\Temporary Internet Files\Content.IE5\GM58M141\MC900250596[1].wmf"/>
          <p:cNvPicPr>
            <a:picLocks noChangeAspect="1" noChangeArrowheads="1"/>
          </p:cNvPicPr>
          <p:nvPr/>
        </p:nvPicPr>
        <p:blipFill>
          <a:blip r:embed="rId4" cstate="print"/>
          <a:srcRect/>
          <a:stretch>
            <a:fillRect/>
          </a:stretch>
        </p:blipFill>
        <p:spPr bwMode="auto">
          <a:xfrm rot="973760">
            <a:off x="6617247" y="789775"/>
            <a:ext cx="2151707" cy="2990662"/>
          </a:xfrm>
          <a:prstGeom prst="rect">
            <a:avLst/>
          </a:prstGeom>
          <a:noFill/>
        </p:spPr>
      </p:pic>
      <p:sp>
        <p:nvSpPr>
          <p:cNvPr id="7" name="CasellaDiTesto 6"/>
          <p:cNvSpPr txBox="1"/>
          <p:nvPr/>
        </p:nvSpPr>
        <p:spPr>
          <a:xfrm rot="19205000">
            <a:off x="6064491" y="1749036"/>
            <a:ext cx="1440160" cy="461665"/>
          </a:xfrm>
          <a:prstGeom prst="rect">
            <a:avLst/>
          </a:prstGeom>
          <a:noFill/>
        </p:spPr>
        <p:txBody>
          <a:bodyPr wrap="square" rtlCol="0">
            <a:spAutoFit/>
          </a:bodyPr>
          <a:lstStyle/>
          <a:p>
            <a:r>
              <a:rPr lang="it-IT" sz="2400" dirty="0" smtClean="0">
                <a:solidFill>
                  <a:schemeClr val="tx2"/>
                </a:solidFill>
                <a:effectLst>
                  <a:outerShdw blurRad="38100" dist="38100" dir="2700000" algn="tl">
                    <a:srgbClr val="000000">
                      <a:alpha val="43137"/>
                    </a:srgbClr>
                  </a:outerShdw>
                </a:effectLst>
                <a:latin typeface="Comic Sans MS" pitchFamily="66" charset="0"/>
              </a:rPr>
              <a:t>DON</a:t>
            </a:r>
            <a:endParaRPr lang="it-IT" sz="2400" dirty="0">
              <a:solidFill>
                <a:schemeClr val="tx2"/>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rot="18988329">
            <a:off x="7703840" y="3356993"/>
            <a:ext cx="1440160" cy="461665"/>
          </a:xfrm>
          <a:prstGeom prst="rect">
            <a:avLst/>
          </a:prstGeom>
          <a:noFill/>
        </p:spPr>
        <p:txBody>
          <a:bodyPr wrap="square" rtlCol="0">
            <a:spAutoFit/>
          </a:bodyPr>
          <a:lstStyle/>
          <a:p>
            <a:r>
              <a:rPr lang="it-IT" sz="2400" dirty="0" smtClean="0">
                <a:solidFill>
                  <a:schemeClr val="tx2"/>
                </a:solidFill>
                <a:effectLst>
                  <a:outerShdw blurRad="38100" dist="38100" dir="2700000" algn="tl">
                    <a:srgbClr val="000000">
                      <a:alpha val="43137"/>
                    </a:srgbClr>
                  </a:outerShdw>
                </a:effectLst>
                <a:latin typeface="Comic Sans MS" pitchFamily="66" charset="0"/>
              </a:rPr>
              <a:t>DON</a:t>
            </a:r>
            <a:endParaRPr lang="it-IT" sz="2400" dirty="0">
              <a:solidFill>
                <a:schemeClr val="tx2"/>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rot="19148781">
            <a:off x="6016918" y="1130560"/>
            <a:ext cx="1440160" cy="461665"/>
          </a:xfrm>
          <a:prstGeom prst="rect">
            <a:avLst/>
          </a:prstGeom>
          <a:noFill/>
        </p:spPr>
        <p:txBody>
          <a:bodyPr wrap="square" rtlCol="0">
            <a:spAutoFit/>
          </a:bodyPr>
          <a:lstStyle/>
          <a:p>
            <a:r>
              <a:rPr lang="it-IT" sz="2400" dirty="0" smtClean="0">
                <a:solidFill>
                  <a:schemeClr val="tx2"/>
                </a:solidFill>
                <a:effectLst>
                  <a:outerShdw blurRad="38100" dist="38100" dir="2700000" algn="tl">
                    <a:srgbClr val="000000">
                      <a:alpha val="43137"/>
                    </a:srgbClr>
                  </a:outerShdw>
                </a:effectLst>
                <a:latin typeface="Comic Sans MS" pitchFamily="66" charset="0"/>
              </a:rPr>
              <a:t>DIN</a:t>
            </a:r>
            <a:endParaRPr lang="it-IT" sz="2400" dirty="0">
              <a:solidFill>
                <a:schemeClr val="tx2"/>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rot="18918204">
            <a:off x="7026634" y="3454829"/>
            <a:ext cx="1440160" cy="461665"/>
          </a:xfrm>
          <a:prstGeom prst="rect">
            <a:avLst/>
          </a:prstGeom>
          <a:noFill/>
        </p:spPr>
        <p:txBody>
          <a:bodyPr wrap="square" rtlCol="0">
            <a:spAutoFit/>
          </a:bodyPr>
          <a:lstStyle/>
          <a:p>
            <a:r>
              <a:rPr lang="it-IT" sz="2400" dirty="0" smtClean="0">
                <a:solidFill>
                  <a:schemeClr val="tx2"/>
                </a:solidFill>
                <a:effectLst>
                  <a:outerShdw blurRad="38100" dist="38100" dir="2700000" algn="tl">
                    <a:srgbClr val="000000">
                      <a:alpha val="43137"/>
                    </a:srgbClr>
                  </a:outerShdw>
                </a:effectLst>
                <a:latin typeface="Comic Sans MS" pitchFamily="66" charset="0"/>
              </a:rPr>
              <a:t>DIN</a:t>
            </a:r>
            <a:endParaRPr lang="it-IT" sz="2400" dirty="0">
              <a:solidFill>
                <a:schemeClr val="tx2"/>
              </a:solidFill>
              <a:effectLst>
                <a:outerShdw blurRad="38100" dist="38100" dir="2700000" algn="tl">
                  <a:srgbClr val="000000">
                    <a:alpha val="43137"/>
                  </a:srgbClr>
                </a:outerShdw>
              </a:effectLst>
              <a:latin typeface="Comic Sans MS" pitchFamily="66" charset="0"/>
            </a:endParaRPr>
          </a:p>
        </p:txBody>
      </p:sp>
      <p:sp>
        <p:nvSpPr>
          <p:cNvPr id="12" name="Arco 11"/>
          <p:cNvSpPr/>
          <p:nvPr/>
        </p:nvSpPr>
        <p:spPr>
          <a:xfrm rot="15800443">
            <a:off x="6283723" y="2395582"/>
            <a:ext cx="1008112" cy="864096"/>
          </a:xfrm>
          <a:prstGeom prst="arc">
            <a:avLst>
              <a:gd name="adj1" fmla="val 16621776"/>
              <a:gd name="adj2" fmla="val 1981021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it-IT">
              <a:ln w="38100">
                <a:solidFill>
                  <a:schemeClr val="tx1"/>
                </a:solidFill>
              </a:ln>
            </a:endParaRPr>
          </a:p>
        </p:txBody>
      </p:sp>
      <p:sp>
        <p:nvSpPr>
          <p:cNvPr id="13" name="Arco 12"/>
          <p:cNvSpPr/>
          <p:nvPr/>
        </p:nvSpPr>
        <p:spPr>
          <a:xfrm rot="15800443">
            <a:off x="6067699" y="2467590"/>
            <a:ext cx="1008112" cy="864096"/>
          </a:xfrm>
          <a:prstGeom prst="arc">
            <a:avLst>
              <a:gd name="adj1" fmla="val 16621776"/>
              <a:gd name="adj2" fmla="val 1981021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it-IT">
              <a:ln w="38100">
                <a:solidFill>
                  <a:schemeClr val="tx1"/>
                </a:solidFill>
              </a:ln>
            </a:endParaRPr>
          </a:p>
        </p:txBody>
      </p:sp>
      <p:sp>
        <p:nvSpPr>
          <p:cNvPr id="14" name="Arco 13"/>
          <p:cNvSpPr/>
          <p:nvPr/>
        </p:nvSpPr>
        <p:spPr>
          <a:xfrm rot="5400000">
            <a:off x="7308305" y="2564904"/>
            <a:ext cx="1008112" cy="864096"/>
          </a:xfrm>
          <a:prstGeom prst="arc">
            <a:avLst>
              <a:gd name="adj1" fmla="val 16621776"/>
              <a:gd name="adj2" fmla="val 1981021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it-IT">
              <a:ln w="38100">
                <a:solidFill>
                  <a:schemeClr val="tx1"/>
                </a:solidFill>
              </a:ln>
            </a:endParaRPr>
          </a:p>
        </p:txBody>
      </p:sp>
      <p:sp>
        <p:nvSpPr>
          <p:cNvPr id="15" name="Arco 14"/>
          <p:cNvSpPr/>
          <p:nvPr/>
        </p:nvSpPr>
        <p:spPr>
          <a:xfrm rot="4911989">
            <a:off x="7491662" y="2526178"/>
            <a:ext cx="1008112" cy="864096"/>
          </a:xfrm>
          <a:prstGeom prst="arc">
            <a:avLst>
              <a:gd name="adj1" fmla="val 16621776"/>
              <a:gd name="adj2" fmla="val 1981021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it-IT">
              <a:ln w="38100">
                <a:solidFill>
                  <a:schemeClr val="tx1"/>
                </a:solidFill>
              </a:ln>
            </a:endParaRPr>
          </a:p>
        </p:txBody>
      </p:sp>
      <p:sp>
        <p:nvSpPr>
          <p:cNvPr id="16" name="CasellaDiTesto 15"/>
          <p:cNvSpPr txBox="1"/>
          <p:nvPr/>
        </p:nvSpPr>
        <p:spPr>
          <a:xfrm>
            <a:off x="611560" y="404665"/>
            <a:ext cx="5976664" cy="830997"/>
          </a:xfrm>
          <a:prstGeom prst="rect">
            <a:avLst/>
          </a:prstGeom>
          <a:solidFill>
            <a:schemeClr val="bg2"/>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a:t>
            </a:r>
            <a:r>
              <a:rPr lang="it-IT"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DOMENICA………</a:t>
            </a:r>
            <a:endParaRPr lang="it-IT"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P900449097.JPG"/>
          <p:cNvPicPr>
            <a:picLocks noChangeAspect="1"/>
          </p:cNvPicPr>
          <p:nvPr/>
        </p:nvPicPr>
        <p:blipFill>
          <a:blip r:embed="rId3" cstate="print"/>
          <a:stretch>
            <a:fillRect/>
          </a:stretch>
        </p:blipFill>
        <p:spPr>
          <a:xfrm>
            <a:off x="0" y="0"/>
            <a:ext cx="9180512" cy="6858000"/>
          </a:xfrm>
          <a:prstGeom prst="rect">
            <a:avLst/>
          </a:prstGeom>
          <a:noFill/>
          <a:ln w="190500" cap="sq">
            <a:noFill/>
            <a:miter lim="800000"/>
          </a:ln>
          <a:effectLst/>
        </p:spPr>
      </p:pic>
      <p:pic>
        <p:nvPicPr>
          <p:cNvPr id="2050" name="Picture 2" descr="p3b"/>
          <p:cNvPicPr>
            <a:picLocks noChangeAspect="1" noChangeArrowheads="1"/>
          </p:cNvPicPr>
          <p:nvPr/>
        </p:nvPicPr>
        <p:blipFill>
          <a:blip r:embed="rId4" cstate="print">
            <a:duotone>
              <a:prstClr val="black"/>
              <a:schemeClr val="bg1">
                <a:lumMod val="85000"/>
                <a:tint val="45000"/>
                <a:satMod val="400000"/>
              </a:schemeClr>
            </a:duotone>
          </a:blip>
          <a:srcRect/>
          <a:stretch>
            <a:fillRect/>
          </a:stretch>
        </p:blipFill>
        <p:spPr bwMode="auto">
          <a:xfrm>
            <a:off x="2613429" y="620688"/>
            <a:ext cx="6274567" cy="59766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CasellaDiTesto 2"/>
          <p:cNvSpPr txBox="1"/>
          <p:nvPr/>
        </p:nvSpPr>
        <p:spPr>
          <a:xfrm>
            <a:off x="251520" y="332656"/>
            <a:ext cx="309634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err="1" smtClean="0">
                <a:ln w="1905"/>
                <a:solidFill>
                  <a:schemeClr val="tx2"/>
                </a:solidFill>
                <a:latin typeface="Comic Sans MS" pitchFamily="66" charset="0"/>
              </a:rPr>
              <a:t>CI</a:t>
            </a:r>
            <a:r>
              <a:rPr lang="it-IT" sz="2400" b="1" i="1" dirty="0" smtClean="0">
                <a:ln w="1905"/>
                <a:solidFill>
                  <a:schemeClr val="tx2"/>
                </a:solidFill>
                <a:latin typeface="Comic Sans MS" pitchFamily="66" charset="0"/>
              </a:rPr>
              <a:t> SI SALUTA CON GIOIA, FELICI </a:t>
            </a:r>
            <a:r>
              <a:rPr lang="it-IT" sz="2400" b="1" i="1" dirty="0" err="1" smtClean="0">
                <a:ln w="1905"/>
                <a:solidFill>
                  <a:schemeClr val="tx2"/>
                </a:solidFill>
                <a:latin typeface="Comic Sans MS" pitchFamily="66" charset="0"/>
              </a:rPr>
              <a:t>DI</a:t>
            </a:r>
            <a:r>
              <a:rPr lang="it-IT" sz="2400" b="1" i="1" dirty="0" smtClean="0">
                <a:ln w="1905"/>
                <a:solidFill>
                  <a:schemeClr val="tx2"/>
                </a:solidFill>
                <a:latin typeface="Comic Sans MS" pitchFamily="66" charset="0"/>
              </a:rPr>
              <a:t> INCONTRARSI E STARE INSIEME </a:t>
            </a:r>
            <a:endParaRPr lang="it-IT" sz="2400" b="1" i="1" dirty="0">
              <a:ln w="1905"/>
              <a:solidFill>
                <a:schemeClr val="tx2"/>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Nel nome del padre_ _ _.jpg"/>
          <p:cNvPicPr>
            <a:picLocks noChangeAspect="1"/>
          </p:cNvPicPr>
          <p:nvPr/>
        </p:nvPicPr>
        <p:blipFill>
          <a:blip r:embed="rId3" cstate="print"/>
          <a:stretch>
            <a:fillRect/>
          </a:stretch>
        </p:blipFill>
        <p:spPr>
          <a:xfrm>
            <a:off x="395536" y="2276872"/>
            <a:ext cx="4434856" cy="4171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5796136" y="2708920"/>
            <a:ext cx="2664296" cy="163121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NEL NOME </a:t>
            </a:r>
          </a:p>
          <a:p>
            <a:r>
              <a:rPr lang="it-IT"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DEL PADRE,</a:t>
            </a:r>
          </a:p>
          <a:p>
            <a:r>
              <a:rPr lang="it-IT"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DEL FIGLIO</a:t>
            </a:r>
          </a:p>
          <a:p>
            <a:r>
              <a:rPr lang="it-IT"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DELLO SPIRITO SANTO</a:t>
            </a:r>
          </a:p>
        </p:txBody>
      </p:sp>
      <p:sp>
        <p:nvSpPr>
          <p:cNvPr id="8" name="CasellaDiTesto 7"/>
          <p:cNvSpPr txBox="1"/>
          <p:nvPr/>
        </p:nvSpPr>
        <p:spPr>
          <a:xfrm>
            <a:off x="6444208" y="5301208"/>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Atteggiamento:</a:t>
            </a:r>
          </a:p>
          <a:p>
            <a:pPr algn="ctr"/>
            <a:r>
              <a:rPr lang="it-IT"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IN  PIEDI</a:t>
            </a:r>
            <a:endParaRPr lang="it-IT"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p:txBody>
      </p:sp>
      <p:pic>
        <p:nvPicPr>
          <p:cNvPr id="6" name="Immagine 5" descr="header2.png"/>
          <p:cNvPicPr>
            <a:picLocks noChangeAspect="1"/>
          </p:cNvPicPr>
          <p:nvPr/>
        </p:nvPicPr>
        <p:blipFill>
          <a:blip r:embed="rId4"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17" name="Picture 2" descr="p5b"/>
          <p:cNvPicPr>
            <a:picLocks noChangeAspect="1" noChangeArrowheads="1"/>
          </p:cNvPicPr>
          <p:nvPr/>
        </p:nvPicPr>
        <p:blipFill>
          <a:blip r:embed="rId4" cstate="print">
            <a:duotone>
              <a:prstClr val="black"/>
              <a:schemeClr val="bg1">
                <a:lumMod val="95000"/>
                <a:tint val="45000"/>
                <a:satMod val="400000"/>
              </a:schemeClr>
            </a:duotone>
          </a:blip>
          <a:srcRect/>
          <a:stretch>
            <a:fillRect/>
          </a:stretch>
        </p:blipFill>
        <p:spPr bwMode="auto">
          <a:xfrm>
            <a:off x="3059832" y="0"/>
            <a:ext cx="5870836" cy="5798578"/>
          </a:xfrm>
          <a:prstGeom prst="roundRect">
            <a:avLst>
              <a:gd name="adj" fmla="val 16667"/>
            </a:avLst>
          </a:prstGeom>
          <a:noFill/>
          <a:ln>
            <a:solidFill>
              <a:schemeClr val="bg2">
                <a:lumMod val="9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asellaDiTesto 18"/>
          <p:cNvSpPr txBox="1"/>
          <p:nvPr/>
        </p:nvSpPr>
        <p:spPr>
          <a:xfrm>
            <a:off x="0" y="836714"/>
            <a:ext cx="334786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smtClean="0">
                <a:solidFill>
                  <a:schemeClr val="tx2"/>
                </a:solidFill>
                <a:latin typeface="Comic Sans MS" pitchFamily="66" charset="0"/>
              </a:rPr>
              <a:t>CHI CHIEDE SCUSA PER ESSERE ARRIVATO TARDI</a:t>
            </a:r>
            <a:endParaRPr lang="it-IT" sz="2400" b="1" i="1" dirty="0">
              <a:solidFill>
                <a:schemeClr val="tx2"/>
              </a:solidFill>
              <a:latin typeface="Comic Sans MS" pitchFamily="66" charset="0"/>
            </a:endParaRPr>
          </a:p>
        </p:txBody>
      </p:sp>
      <p:sp>
        <p:nvSpPr>
          <p:cNvPr id="20" name="CasellaDiTesto 19"/>
          <p:cNvSpPr txBox="1"/>
          <p:nvPr/>
        </p:nvSpPr>
        <p:spPr>
          <a:xfrm>
            <a:off x="0" y="2708920"/>
            <a:ext cx="262778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smtClean="0">
                <a:solidFill>
                  <a:schemeClr val="tx2"/>
                </a:solidFill>
                <a:latin typeface="Comic Sans MS" pitchFamily="66" charset="0"/>
              </a:rPr>
              <a:t>CHI CHIEDE SCUSA PER AVER DIMENTICATO IL REGALO</a:t>
            </a:r>
            <a:endParaRPr lang="it-IT" sz="2400" b="1" i="1" dirty="0">
              <a:solidFill>
                <a:schemeClr val="tx2"/>
              </a:solidFill>
              <a:latin typeface="Comic Sans MS" pitchFamily="66" charset="0"/>
            </a:endParaRPr>
          </a:p>
        </p:txBody>
      </p:sp>
      <p:sp>
        <p:nvSpPr>
          <p:cNvPr id="21" name="CasellaDiTesto 20"/>
          <p:cNvSpPr txBox="1"/>
          <p:nvPr/>
        </p:nvSpPr>
        <p:spPr>
          <a:xfrm>
            <a:off x="0" y="5877273"/>
            <a:ext cx="889248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smtClean="0">
                <a:solidFill>
                  <a:schemeClr val="tx2"/>
                </a:solidFill>
                <a:latin typeface="Comic Sans MS" pitchFamily="66" charset="0"/>
              </a:rPr>
              <a:t>CHI CHIEDE SCUSA PER ESSERE ENTRATO CON LE SCARPE SPORCHE E  PER AVER SPORCATO IL TAPPETO</a:t>
            </a:r>
            <a:endParaRPr lang="it-IT" sz="2400" b="1" i="1" dirty="0">
              <a:solidFill>
                <a:schemeClr val="tx2"/>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header2.png"/>
          <p:cNvPicPr>
            <a:picLocks noChangeAspect="1"/>
          </p:cNvPicPr>
          <p:nvPr/>
        </p:nvPicPr>
        <p:blipFill>
          <a:blip r:embed="rId3" cstate="print"/>
          <a:stretch>
            <a:fillRect/>
          </a:stretch>
        </p:blipFill>
        <p:spPr>
          <a:xfrm>
            <a:off x="0" y="0"/>
            <a:ext cx="9144000" cy="1916832"/>
          </a:xfrm>
          <a:prstGeom prst="rect">
            <a:avLst/>
          </a:prstGeom>
        </p:spPr>
      </p:pic>
      <p:pic>
        <p:nvPicPr>
          <p:cNvPr id="3" name="Immagine 2" descr="messa_fanciulli_tema_amicizia_html_m3682e07.png"/>
          <p:cNvPicPr>
            <a:picLocks noChangeAspect="1"/>
          </p:cNvPicPr>
          <p:nvPr/>
        </p:nvPicPr>
        <p:blipFill>
          <a:blip r:embed="rId4" cstate="print"/>
          <a:stretch>
            <a:fillRect/>
          </a:stretch>
        </p:blipFill>
        <p:spPr>
          <a:xfrm>
            <a:off x="395538" y="4409728"/>
            <a:ext cx="1961197" cy="2448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magine 3" descr="nai-trudnite momenti.jpg"/>
          <p:cNvPicPr>
            <a:picLocks noChangeAspect="1"/>
          </p:cNvPicPr>
          <p:nvPr/>
        </p:nvPicPr>
        <p:blipFill>
          <a:blip r:embed="rId5" cstate="print"/>
          <a:stretch>
            <a:fillRect/>
          </a:stretch>
        </p:blipFill>
        <p:spPr>
          <a:xfrm>
            <a:off x="4054611" y="1916832"/>
            <a:ext cx="5089391" cy="3672408"/>
          </a:xfrm>
          <a:prstGeom prst="rect">
            <a:avLst/>
          </a:prstGeom>
          <a:ln>
            <a:noFill/>
          </a:ln>
          <a:effectLst>
            <a:outerShdw blurRad="292100" dist="139700" dir="2700000" algn="tl" rotWithShape="0">
              <a:srgbClr val="333333">
                <a:alpha val="65000"/>
              </a:srgbClr>
            </a:outerShdw>
            <a:softEdge rad="127000"/>
          </a:effectLst>
        </p:spPr>
      </p:pic>
      <p:sp>
        <p:nvSpPr>
          <p:cNvPr id="9" name="CasellaDiTesto 8"/>
          <p:cNvSpPr txBox="1"/>
          <p:nvPr/>
        </p:nvSpPr>
        <p:spPr>
          <a:xfrm>
            <a:off x="251520" y="1988841"/>
            <a:ext cx="3600400" cy="1015663"/>
          </a:xfrm>
          <a:prstGeom prst="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CONFESSO A DIO ONNIPOTENTE E A VOI, FRATELLI,</a:t>
            </a:r>
            <a:r>
              <a:rPr lang="it-IT"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CasellaDiTesto 9"/>
          <p:cNvSpPr txBox="1"/>
          <p:nvPr/>
        </p:nvSpPr>
        <p:spPr>
          <a:xfrm>
            <a:off x="755576" y="3284985"/>
            <a:ext cx="3098624" cy="1015663"/>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SIGNORE,  PIETA’</a:t>
            </a:r>
          </a:p>
          <a:p>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CRISTO,    PIETA’</a:t>
            </a:r>
          </a:p>
          <a:p>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SIGNORE,  PIETA’</a:t>
            </a:r>
            <a:endPar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 name="CasellaDiTesto 10"/>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
        <p:nvSpPr>
          <p:cNvPr id="13" name="CasellaDiTesto 1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2" name="CasellaDiTesto 11"/>
          <p:cNvSpPr txBox="1"/>
          <p:nvPr/>
        </p:nvSpPr>
        <p:spPr>
          <a:xfrm>
            <a:off x="2699792" y="6021288"/>
            <a:ext cx="3168352"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latin typeface="Comic Sans MS" pitchFamily="66" charset="0"/>
              </a:rPr>
              <a:t>ATTO PENITENZIALE</a:t>
            </a:r>
            <a:endParaRPr lang="it-IT" sz="2000" b="1" dirty="0">
              <a:solidFill>
                <a:srgbClr val="FF3399"/>
              </a:solidFill>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800" decel="100000"/>
                                        <p:tgtEl>
                                          <p:spTgt spid="10"/>
                                        </p:tgtEl>
                                      </p:cBhvr>
                                    </p:animEffect>
                                    <p:anim calcmode="lin" valueType="num">
                                      <p:cBhvr>
                                        <p:cTn id="18" dur="800" decel="100000" fill="hold"/>
                                        <p:tgtEl>
                                          <p:spTgt spid="10"/>
                                        </p:tgtEl>
                                        <p:attrNameLst>
                                          <p:attrName>style.rotation</p:attrName>
                                        </p:attrNameLst>
                                      </p:cBhvr>
                                      <p:tavLst>
                                        <p:tav tm="0">
                                          <p:val>
                                            <p:fltVal val="-90"/>
                                          </p:val>
                                        </p:tav>
                                        <p:tav tm="100000">
                                          <p:val>
                                            <p:fltVal val="0"/>
                                          </p:val>
                                        </p:tav>
                                      </p:tavLst>
                                    </p:anim>
                                    <p:anim calcmode="lin" valueType="num">
                                      <p:cBhvr>
                                        <p:cTn id="19" dur="800" decel="100000" fill="hold"/>
                                        <p:tgtEl>
                                          <p:spTgt spid="10"/>
                                        </p:tgtEl>
                                        <p:attrNameLst>
                                          <p:attrName>ppt_x</p:attrName>
                                        </p:attrNameLst>
                                      </p:cBhvr>
                                      <p:tavLst>
                                        <p:tav tm="0">
                                          <p:val>
                                            <p:strVal val="#ppt_x+0.4"/>
                                          </p:val>
                                        </p:tav>
                                        <p:tav tm="100000">
                                          <p:val>
                                            <p:strVal val="#ppt_x-0.05"/>
                                          </p:val>
                                        </p:tav>
                                      </p:tavLst>
                                    </p:anim>
                                    <p:anim calcmode="lin" valueType="num">
                                      <p:cBhvr>
                                        <p:cTn id="20" dur="800" decel="100000" fill="hold"/>
                                        <p:tgtEl>
                                          <p:spTgt spid="1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5122" name="Picture 2" descr="p7b"/>
          <p:cNvPicPr>
            <a:picLocks noChangeAspect="1" noChangeArrowheads="1"/>
          </p:cNvPicPr>
          <p:nvPr/>
        </p:nvPicPr>
        <p:blipFill>
          <a:blip r:embed="rId4" cstate="print">
            <a:duotone>
              <a:prstClr val="black"/>
              <a:schemeClr val="accent5">
                <a:lumMod val="20000"/>
                <a:lumOff val="80000"/>
                <a:tint val="45000"/>
                <a:satMod val="400000"/>
              </a:schemeClr>
            </a:duotone>
          </a:blip>
          <a:srcRect/>
          <a:stretch>
            <a:fillRect/>
          </a:stretch>
        </p:blipFill>
        <p:spPr bwMode="auto">
          <a:xfrm>
            <a:off x="3347866" y="1385392"/>
            <a:ext cx="5630307" cy="54726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asellaDiTesto 3"/>
          <p:cNvSpPr txBox="1"/>
          <p:nvPr/>
        </p:nvSpPr>
        <p:spPr>
          <a:xfrm>
            <a:off x="179512" y="188640"/>
            <a:ext cx="4104456"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smtClean="0">
                <a:solidFill>
                  <a:schemeClr val="tx2"/>
                </a:solidFill>
                <a:latin typeface="Comic Sans MS" pitchFamily="66" charset="0"/>
              </a:rPr>
              <a:t>GLI AMICI AMMIRANO LA CASA, LODANO I PREPARATIVI PER LA FESTA, SI RALLEGRANO PER LA BRAVURA DEL FESTEGGIATO E GLI FANNO I COMPLIMENTI</a:t>
            </a:r>
            <a:endParaRPr lang="it-IT" sz="2400" b="1" i="1" dirty="0">
              <a:solidFill>
                <a:schemeClr val="tx2"/>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ackup sincronizzazione\Parrocchia S. Francesco\Scuola di catechismo\La messa spiegata ai bambini e ragazzi\immagini presentazione\Libretto\Disegno Gloria.jpg"/>
          <p:cNvPicPr>
            <a:picLocks noChangeAspect="1" noChangeArrowheads="1"/>
          </p:cNvPicPr>
          <p:nvPr/>
        </p:nvPicPr>
        <p:blipFill>
          <a:blip r:embed="rId3" cstate="print"/>
          <a:srcRect/>
          <a:stretch>
            <a:fillRect/>
          </a:stretch>
        </p:blipFill>
        <p:spPr bwMode="auto">
          <a:xfrm>
            <a:off x="395537" y="2276873"/>
            <a:ext cx="4320480" cy="4219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magine 2" descr="header2.png"/>
          <p:cNvPicPr>
            <a:picLocks noChangeAspect="1"/>
          </p:cNvPicPr>
          <p:nvPr/>
        </p:nvPicPr>
        <p:blipFill>
          <a:blip r:embed="rId4" cstate="print"/>
          <a:stretch>
            <a:fillRect/>
          </a:stretch>
        </p:blipFill>
        <p:spPr>
          <a:xfrm>
            <a:off x="0" y="0"/>
            <a:ext cx="9144000" cy="1916832"/>
          </a:xfrm>
          <a:prstGeom prst="rect">
            <a:avLst/>
          </a:prstGeom>
        </p:spPr>
      </p:pic>
      <p:sp>
        <p:nvSpPr>
          <p:cNvPr id="4" name="CasellaDiTesto 3"/>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5" name="CasellaDiTesto 4"/>
          <p:cNvSpPr txBox="1"/>
          <p:nvPr/>
        </p:nvSpPr>
        <p:spPr>
          <a:xfrm>
            <a:off x="5214942" y="2357430"/>
            <a:ext cx="3528392" cy="2308324"/>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GLORIA A DIO NELL’ALTO DEI CIELI E PACE IN TERRA AGLI UOMINI </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BUONA VOLONTA’</a:t>
            </a: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6" name="CasellaDiTesto 5"/>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glietto Messa.jpg"/>
          <p:cNvPicPr>
            <a:picLocks noChangeAspect="1"/>
          </p:cNvPicPr>
          <p:nvPr/>
        </p:nvPicPr>
        <p:blipFill>
          <a:blip r:embed="rId3" cstate="print"/>
          <a:stretch>
            <a:fillRect/>
          </a:stretch>
        </p:blipFill>
        <p:spPr>
          <a:xfrm>
            <a:off x="251522" y="764704"/>
            <a:ext cx="4172863" cy="5877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4139952" y="836714"/>
            <a:ext cx="5004048" cy="646331"/>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Saluti iniziali – Atto penitenziale (scuse) </a:t>
            </a:r>
          </a:p>
          <a:p>
            <a:pPr algn="ctr"/>
            <a:r>
              <a:rPr lang="it-IT" b="1" dirty="0" smtClean="0">
                <a:solidFill>
                  <a:srgbClr val="FF3399"/>
                </a:solidFill>
                <a:latin typeface="Comic Sans MS" pitchFamily="66" charset="0"/>
              </a:rPr>
              <a:t>– Gloria (lode e ringraziamento) </a:t>
            </a:r>
            <a:endParaRPr lang="it-IT" b="1" dirty="0">
              <a:solidFill>
                <a:srgbClr val="FF3399"/>
              </a:solidFill>
              <a:latin typeface="Comic Sans MS" pitchFamily="66" charset="0"/>
            </a:endParaRPr>
          </a:p>
        </p:txBody>
      </p:sp>
      <p:sp>
        <p:nvSpPr>
          <p:cNvPr id="5" name="CasellaDiTesto 4"/>
          <p:cNvSpPr txBox="1"/>
          <p:nvPr/>
        </p:nvSpPr>
        <p:spPr>
          <a:xfrm>
            <a:off x="4143372" y="1772815"/>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DELLA PAROLA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8" name="CasellaDiTesto 7"/>
          <p:cNvSpPr txBox="1"/>
          <p:nvPr/>
        </p:nvSpPr>
        <p:spPr>
          <a:xfrm>
            <a:off x="4143372" y="188640"/>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D’INTRODUZIONE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7170" name="Picture 2" descr="p9b"/>
          <p:cNvPicPr>
            <a:picLocks noChangeAspect="1" noChangeArrowheads="1"/>
          </p:cNvPicPr>
          <p:nvPr/>
        </p:nvPicPr>
        <p:blipFill>
          <a:blip r:embed="rId4" cstate="print">
            <a:duotone>
              <a:prstClr val="black"/>
              <a:schemeClr val="bg1">
                <a:lumMod val="95000"/>
                <a:tint val="45000"/>
                <a:satMod val="400000"/>
              </a:schemeClr>
            </a:duotone>
          </a:blip>
          <a:srcRect/>
          <a:stretch>
            <a:fillRect/>
          </a:stretch>
        </p:blipFill>
        <p:spPr bwMode="auto">
          <a:xfrm>
            <a:off x="2857488" y="642918"/>
            <a:ext cx="6032193" cy="57401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asellaDiTesto 3"/>
          <p:cNvSpPr txBox="1"/>
          <p:nvPr/>
        </p:nvSpPr>
        <p:spPr>
          <a:xfrm>
            <a:off x="179512" y="548681"/>
            <a:ext cx="3000396"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i="1" dirty="0" smtClean="0">
                <a:latin typeface="Comic Sans MS" pitchFamily="66" charset="0"/>
              </a:rPr>
              <a:t>PRIMA </a:t>
            </a:r>
            <a:r>
              <a:rPr lang="it-IT" sz="2000" b="1" i="1" dirty="0" err="1" smtClean="0">
                <a:latin typeface="Comic Sans MS" pitchFamily="66" charset="0"/>
              </a:rPr>
              <a:t>DI</a:t>
            </a:r>
            <a:r>
              <a:rPr lang="it-IT" sz="2000" b="1" i="1" dirty="0" smtClean="0">
                <a:latin typeface="Comic Sans MS" pitchFamily="66" charset="0"/>
              </a:rPr>
              <a:t> METTERSI                                                                                                                                                                                                                                                                                                                                                                                                                                                                                                                                                                                                                                                                                                                                                                                                                                                                                                                                                                                                                                                                                                                                                                                                                                                                A TAVOLA PER MANGIARE, SI PARLA UN PO’ INSIEME,  SI RICORDANO EPISODI E FATTI, </a:t>
            </a:r>
            <a:r>
              <a:rPr lang="it-IT" sz="2000" b="1" i="1" dirty="0" err="1" smtClean="0">
                <a:latin typeface="Comic Sans MS" pitchFamily="66" charset="0"/>
              </a:rPr>
              <a:t>CI</a:t>
            </a:r>
            <a:r>
              <a:rPr lang="it-IT" sz="2000" b="1" i="1" dirty="0" smtClean="0">
                <a:latin typeface="Comic Sans MS" pitchFamily="66" charset="0"/>
              </a:rPr>
              <a:t> SI RACCONTANO DELLE COSE</a:t>
            </a:r>
            <a:endParaRPr lang="it-IT" sz="2000" b="1" i="1" dirty="0">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2204864"/>
            <a:ext cx="8501122" cy="2308324"/>
          </a:xfrm>
          <a:prstGeom prst="rect">
            <a:avLst/>
          </a:prstGeom>
          <a:solidFill>
            <a:schemeClr val="bg2"/>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BENVENUTO/A</a:t>
            </a:r>
          </a:p>
          <a:p>
            <a:pPr algn="ctr"/>
            <a:r>
              <a:rPr lang="it-IT" sz="7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endParaRPr lang="it-IT"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Backup sincronizzazione\Parrocchia S. Francesco\Scuola di catechismo\La messa spiegata ai bambini e ragazzi\immagini presentazione\Libretto\Liturgia della parola.jpg"/>
          <p:cNvPicPr>
            <a:picLocks noChangeAspect="1" noChangeArrowheads="1"/>
          </p:cNvPicPr>
          <p:nvPr/>
        </p:nvPicPr>
        <p:blipFill>
          <a:blip r:embed="rId3" cstate="print"/>
          <a:srcRect/>
          <a:stretch>
            <a:fillRect/>
          </a:stretch>
        </p:blipFill>
        <p:spPr bwMode="auto">
          <a:xfrm>
            <a:off x="285720" y="2720377"/>
            <a:ext cx="4857784" cy="35454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magine 2" descr="header2.png"/>
          <p:cNvPicPr>
            <a:picLocks noChangeAspect="1"/>
          </p:cNvPicPr>
          <p:nvPr/>
        </p:nvPicPr>
        <p:blipFill>
          <a:blip r:embed="rId4" cstate="print"/>
          <a:stretch>
            <a:fillRect/>
          </a:stretch>
        </p:blipFill>
        <p:spPr>
          <a:xfrm>
            <a:off x="0" y="0"/>
            <a:ext cx="9144000" cy="1916832"/>
          </a:xfrm>
          <a:prstGeom prst="rect">
            <a:avLst/>
          </a:prstGeom>
        </p:spPr>
      </p:pic>
      <p:sp>
        <p:nvSpPr>
          <p:cNvPr id="4" name="CasellaDiTesto 3"/>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6" name="CasellaDiTesto 5"/>
          <p:cNvSpPr txBox="1"/>
          <p:nvPr/>
        </p:nvSpPr>
        <p:spPr>
          <a:xfrm>
            <a:off x="5357818" y="2000241"/>
            <a:ext cx="3786182" cy="2585323"/>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 VUOL PARLARCI DEL SUO PAPA’ DEL CIELO.</a:t>
            </a:r>
          </a:p>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VUOL FARCI CONOSCERE L’AMORE CHE IL SUO PAPA’ HA PER TUTTI NOI RACCONTANDOCI DELLE VOLTE, NELLA STORIA DELL’UOMO, CHE SI E’ PRESO  E SI PRENDE CURA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NOI.</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CasellaDiTesto 7"/>
          <p:cNvSpPr txBox="1"/>
          <p:nvPr/>
        </p:nvSpPr>
        <p:spPr>
          <a:xfrm>
            <a:off x="5868144" y="4797152"/>
            <a:ext cx="2700808" cy="923330"/>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rtlCol="0">
            <a:spAutoFit/>
          </a:bodyPr>
          <a:lstStyle/>
          <a:p>
            <a:pPr>
              <a:buFont typeface="Arial" pitchFamily="34" charset="0"/>
              <a:buChar char="•"/>
            </a:pPr>
            <a:r>
              <a:rPr lang="it-IT" b="1" i="1" dirty="0" smtClean="0">
                <a:solidFill>
                  <a:srgbClr val="FF3399"/>
                </a:solidFill>
                <a:latin typeface="Comic Sans MS" pitchFamily="66" charset="0"/>
              </a:rPr>
              <a:t>PRIMA LETTURA</a:t>
            </a:r>
          </a:p>
          <a:p>
            <a:pPr>
              <a:buFont typeface="Arial" pitchFamily="34" charset="0"/>
              <a:buChar char="•"/>
            </a:pPr>
            <a:r>
              <a:rPr lang="it-IT" b="1" i="1" dirty="0" smtClean="0">
                <a:solidFill>
                  <a:srgbClr val="FF3399"/>
                </a:solidFill>
                <a:latin typeface="Comic Sans MS" pitchFamily="66" charset="0"/>
              </a:rPr>
              <a:t>SALMO (in risposta)</a:t>
            </a:r>
          </a:p>
          <a:p>
            <a:pPr>
              <a:buFont typeface="Arial" pitchFamily="34" charset="0"/>
              <a:buChar char="•"/>
            </a:pPr>
            <a:r>
              <a:rPr lang="it-IT" b="1" i="1" dirty="0" smtClean="0">
                <a:solidFill>
                  <a:srgbClr val="FF3399"/>
                </a:solidFill>
                <a:latin typeface="Comic Sans MS" pitchFamily="66" charset="0"/>
              </a:rPr>
              <a:t>SECONDA LETTURA</a:t>
            </a:r>
            <a:endParaRPr lang="it-IT" b="1" i="1" dirty="0">
              <a:solidFill>
                <a:srgbClr val="FF3399"/>
              </a:solidFill>
              <a:latin typeface="Comic Sans MS" pitchFamily="66" charset="0"/>
            </a:endParaRPr>
          </a:p>
        </p:txBody>
      </p:sp>
      <p:sp>
        <p:nvSpPr>
          <p:cNvPr id="7" name="CasellaDiTesto 6"/>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SEDUTI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1026" name="Picture 2" descr="g1"/>
          <p:cNvPicPr>
            <a:picLocks noChangeAspect="1" noChangeArrowheads="1"/>
          </p:cNvPicPr>
          <p:nvPr/>
        </p:nvPicPr>
        <p:blipFill>
          <a:blip r:embed="rId4" cstate="print">
            <a:duotone>
              <a:prstClr val="black"/>
              <a:schemeClr val="accent5">
                <a:lumMod val="20000"/>
                <a:lumOff val="80000"/>
                <a:tint val="45000"/>
                <a:satMod val="400000"/>
              </a:schemeClr>
            </a:duotone>
          </a:blip>
          <a:srcRect/>
          <a:stretch>
            <a:fillRect/>
          </a:stretch>
        </p:blipFill>
        <p:spPr bwMode="auto">
          <a:xfrm>
            <a:off x="3071802" y="642920"/>
            <a:ext cx="5786446" cy="57864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asellaDiTesto 3"/>
          <p:cNvSpPr txBox="1"/>
          <p:nvPr/>
        </p:nvSpPr>
        <p:spPr>
          <a:xfrm>
            <a:off x="214282" y="357167"/>
            <a:ext cx="3286148"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i="1" dirty="0" smtClean="0">
                <a:latin typeface="Comic Sans MS" pitchFamily="66" charset="0"/>
              </a:rPr>
              <a:t>QUANDO IL FESTEGGIATO PARLA E RACCONTA QUALCOSA, TUTTI NOI, IN SILENZIO, LO STIAMO AD SCOLTARE MOLTO ATTENTAMENTE</a:t>
            </a:r>
            <a:endParaRPr lang="it-IT" sz="2000" b="1" i="1" dirty="0">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CasellaDiTesto 3"/>
          <p:cNvSpPr txBox="1"/>
          <p:nvPr/>
        </p:nvSpPr>
        <p:spPr>
          <a:xfrm>
            <a:off x="4714876" y="2000241"/>
            <a:ext cx="4429124" cy="1754326"/>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ORA, GESU’ VUOL NUOVAMENTE REGALARCI QUALCOSA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PREZIOSO.</a:t>
            </a:r>
          </a:p>
          <a:p>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PARLA DIRETTAMENTE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SE’ DICENDOCI COSE CHE HA VISSUTO IN PRIMA PERSONA.</a:t>
            </a:r>
          </a:p>
        </p:txBody>
      </p:sp>
      <p:sp>
        <p:nvSpPr>
          <p:cNvPr id="7" name="CasellaDiTesto 6"/>
          <p:cNvSpPr txBox="1"/>
          <p:nvPr/>
        </p:nvSpPr>
        <p:spPr>
          <a:xfrm>
            <a:off x="4786314" y="6072207"/>
            <a:ext cx="4143404" cy="646331"/>
          </a:xfrm>
          <a:prstGeom prst="rect">
            <a:avLst/>
          </a:prstGeom>
          <a:ln w="63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IL VANGELO E’ PROCLAMATO DAL SACERDOTE  PERCHE’ E’ LA PARTE PIU’ IMPORTANTE.</a:t>
            </a:r>
          </a:p>
          <a:p>
            <a:r>
              <a:rPr lang="it-IT"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POI LO SPIEGA NELL’OMELIA</a:t>
            </a:r>
          </a:p>
        </p:txBody>
      </p:sp>
      <p:pic>
        <p:nvPicPr>
          <p:cNvPr id="8" name="Immagine 7" descr="Gesù e i quattro evangelisti.jpg"/>
          <p:cNvPicPr>
            <a:picLocks noChangeAspect="1"/>
          </p:cNvPicPr>
          <p:nvPr/>
        </p:nvPicPr>
        <p:blipFill>
          <a:blip r:embed="rId4" cstate="print"/>
          <a:stretch>
            <a:fillRect/>
          </a:stretch>
        </p:blipFill>
        <p:spPr>
          <a:xfrm>
            <a:off x="357158" y="2357430"/>
            <a:ext cx="4071966" cy="4062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asellaDiTesto 8"/>
          <p:cNvSpPr txBox="1"/>
          <p:nvPr/>
        </p:nvSpPr>
        <p:spPr>
          <a:xfrm>
            <a:off x="5292080" y="4005064"/>
            <a:ext cx="3384376" cy="923330"/>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rtlCol="0">
            <a:spAutoFit/>
          </a:bodyPr>
          <a:lstStyle/>
          <a:p>
            <a:r>
              <a:rPr lang="it-IT" b="1" i="1" dirty="0" smtClean="0">
                <a:solidFill>
                  <a:srgbClr val="FF3399"/>
                </a:solidFill>
                <a:effectLst>
                  <a:outerShdw blurRad="38100" dist="38100" dir="2700000" algn="tl">
                    <a:srgbClr val="000000">
                      <a:alpha val="43137"/>
                    </a:srgbClr>
                  </a:outerShdw>
                </a:effectLst>
                <a:latin typeface="Comic Sans MS" pitchFamily="66" charset="0"/>
              </a:rPr>
              <a:t>DAL VANGELO SECONDO</a:t>
            </a:r>
          </a:p>
          <a:p>
            <a:r>
              <a:rPr lang="it-IT" b="1" i="1" dirty="0" smtClean="0">
                <a:solidFill>
                  <a:srgbClr val="FF3399"/>
                </a:solidFill>
                <a:effectLst>
                  <a:outerShdw blurRad="38100" dist="38100" dir="2700000" algn="tl">
                    <a:srgbClr val="000000">
                      <a:alpha val="43137"/>
                    </a:srgbClr>
                  </a:outerShdw>
                </a:effectLst>
                <a:latin typeface="Comic Sans MS" pitchFamily="66" charset="0"/>
              </a:rPr>
              <a:t>MATTEO, MARCO, LUCA </a:t>
            </a:r>
          </a:p>
          <a:p>
            <a:r>
              <a:rPr lang="it-IT" b="1" i="1" dirty="0" smtClean="0">
                <a:solidFill>
                  <a:srgbClr val="FF3399"/>
                </a:solidFill>
                <a:effectLst>
                  <a:outerShdw blurRad="38100" dist="38100" dir="2700000" algn="tl">
                    <a:srgbClr val="000000">
                      <a:alpha val="43137"/>
                    </a:srgbClr>
                  </a:outerShdw>
                </a:effectLst>
                <a:latin typeface="Comic Sans MS" pitchFamily="66" charset="0"/>
              </a:rPr>
              <a:t>E GIOVANNI</a:t>
            </a:r>
            <a:endParaRPr lang="it-IT" b="1" i="1" dirty="0">
              <a:solidFill>
                <a:srgbClr val="FF3399"/>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6588224" y="5157192"/>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5" name="Immagine 4" descr="Credo in un solo Dio.jpg"/>
          <p:cNvPicPr>
            <a:picLocks noChangeAspect="1"/>
          </p:cNvPicPr>
          <p:nvPr/>
        </p:nvPicPr>
        <p:blipFill>
          <a:blip r:embed="rId4" cstate="print"/>
          <a:stretch>
            <a:fillRect/>
          </a:stretch>
        </p:blipFill>
        <p:spPr>
          <a:xfrm>
            <a:off x="428596" y="2285993"/>
            <a:ext cx="4326806" cy="42148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asellaDiTesto 5"/>
          <p:cNvSpPr txBox="1"/>
          <p:nvPr/>
        </p:nvSpPr>
        <p:spPr>
          <a:xfrm>
            <a:off x="4932040" y="2060849"/>
            <a:ext cx="4000496" cy="2862322"/>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itchFamily="2" charset="2"/>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CREDO IN UN SOLO DIO</a:t>
            </a:r>
          </a:p>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PADRE ONNIPOTENTE;</a:t>
            </a:r>
          </a:p>
          <a:p>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buFont typeface="Wingdings" pitchFamily="2" charset="2"/>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CREDO IN UN SOLO SIGNORE,       GESU’CRISTO, UNIGENITO FIGLIO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DIO</a:t>
            </a:r>
          </a:p>
          <a:p>
            <a:pPr>
              <a:buFont typeface="Wingdings" pitchFamily="2" charset="2"/>
              <a:buChar char="§"/>
            </a:pP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buFont typeface="Wingdings" pitchFamily="2" charset="2"/>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CREDO NELLO SPIRITO SANTO</a:t>
            </a:r>
          </a:p>
          <a:p>
            <a:pPr>
              <a:buFont typeface="Wingdings" pitchFamily="2" charset="2"/>
              <a:buChar char="§"/>
            </a:pP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buFont typeface="Wingdings" pitchFamily="2" charset="2"/>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CREDO LA CHIESA </a:t>
            </a:r>
          </a:p>
        </p:txBody>
      </p:sp>
      <p:sp>
        <p:nvSpPr>
          <p:cNvPr id="7" name="CasellaDiTesto 6"/>
          <p:cNvSpPr txBox="1"/>
          <p:nvPr/>
        </p:nvSpPr>
        <p:spPr>
          <a:xfrm>
            <a:off x="5436096" y="5157194"/>
            <a:ext cx="321471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b="1" dirty="0" smtClean="0">
                <a:solidFill>
                  <a:srgbClr val="FF3399"/>
                </a:solidFill>
                <a:latin typeface="Comic Sans MS" pitchFamily="66" charset="0"/>
              </a:rPr>
              <a:t>PROFESSIONE </a:t>
            </a:r>
            <a:r>
              <a:rPr lang="it-IT" b="1" dirty="0" err="1" smtClean="0">
                <a:solidFill>
                  <a:srgbClr val="FF3399"/>
                </a:solidFill>
                <a:latin typeface="Comic Sans MS" pitchFamily="66" charset="0"/>
              </a:rPr>
              <a:t>DI</a:t>
            </a:r>
            <a:r>
              <a:rPr lang="it-IT" b="1" dirty="0" smtClean="0">
                <a:solidFill>
                  <a:srgbClr val="FF3399"/>
                </a:solidFill>
                <a:latin typeface="Comic Sans MS" pitchFamily="66" charset="0"/>
              </a:rPr>
              <a:t> FEDE  CREDO </a:t>
            </a:r>
            <a:endParaRPr lang="it-IT" b="1" dirty="0">
              <a:solidFill>
                <a:srgbClr val="FF3399"/>
              </a:solidFill>
              <a:latin typeface="Comic Sans MS" pitchFamily="66" charset="0"/>
            </a:endParaRPr>
          </a:p>
        </p:txBody>
      </p:sp>
      <p:sp>
        <p:nvSpPr>
          <p:cNvPr id="8" name="CasellaDiTesto 7"/>
          <p:cNvSpPr txBox="1"/>
          <p:nvPr/>
        </p:nvSpPr>
        <p:spPr>
          <a:xfrm>
            <a:off x="6300192" y="5949280"/>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CasellaDiTesto 3"/>
          <p:cNvSpPr txBox="1"/>
          <p:nvPr/>
        </p:nvSpPr>
        <p:spPr>
          <a:xfrm>
            <a:off x="4716016" y="2132858"/>
            <a:ext cx="4427984" cy="2616101"/>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PREGHIAMO PER</a:t>
            </a:r>
          </a:p>
          <a:p>
            <a:pPr algn="ct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CHIESA</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TUTTI I CRISTIANI</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GLI UOMINI, DONNE E BAMBINI</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 SOFFERENTI</a:t>
            </a:r>
          </a:p>
          <a:p>
            <a:pPr>
              <a:buFont typeface="Arial" pitchFamily="34" charset="0"/>
              <a:buChar char="•"/>
            </a:pP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 PRESENTI E I LONTANI</a:t>
            </a:r>
          </a:p>
          <a:p>
            <a:pPr>
              <a:buFont typeface="Arial" pitchFamily="34" charset="0"/>
              <a:buChar char="•"/>
            </a:pP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pPr algn="ctr"/>
            <a:r>
              <a:rPr lang="it-IT" sz="2000" b="1" i="1" dirty="0" smtClean="0">
                <a:ln w="1905"/>
                <a:solidFill>
                  <a:srgbClr val="FF3399"/>
                </a:solidFill>
                <a:latin typeface="Comic Sans MS" pitchFamily="66" charset="0"/>
              </a:rPr>
              <a:t>ASCOLTACI SIGNORE</a:t>
            </a:r>
          </a:p>
        </p:txBody>
      </p:sp>
      <p:pic>
        <p:nvPicPr>
          <p:cNvPr id="5" name="Immagine 4" descr="Preghiera fedeli.jpg"/>
          <p:cNvPicPr>
            <a:picLocks noChangeAspect="1"/>
          </p:cNvPicPr>
          <p:nvPr/>
        </p:nvPicPr>
        <p:blipFill>
          <a:blip r:embed="rId4" cstate="print"/>
          <a:stretch>
            <a:fillRect/>
          </a:stretch>
        </p:blipFill>
        <p:spPr>
          <a:xfrm>
            <a:off x="428596" y="2357430"/>
            <a:ext cx="4056784" cy="40024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asellaDiTesto 5"/>
          <p:cNvSpPr txBox="1"/>
          <p:nvPr/>
        </p:nvSpPr>
        <p:spPr>
          <a:xfrm>
            <a:off x="5652120" y="5157192"/>
            <a:ext cx="316835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b="1" dirty="0" smtClean="0">
                <a:solidFill>
                  <a:srgbClr val="FF3399"/>
                </a:solidFill>
                <a:latin typeface="Comic Sans MS" pitchFamily="66" charset="0"/>
              </a:rPr>
              <a:t>PREGHIERA DEI FEDELI</a:t>
            </a:r>
            <a:endParaRPr lang="it-IT" b="1" dirty="0">
              <a:solidFill>
                <a:srgbClr val="FF3399"/>
              </a:solidFill>
              <a:latin typeface="Comic Sans MS" pitchFamily="66" charset="0"/>
            </a:endParaRPr>
          </a:p>
        </p:txBody>
      </p:sp>
      <p:sp>
        <p:nvSpPr>
          <p:cNvPr id="7" name="CasellaDiTesto 6"/>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glietto Messa.jpg"/>
          <p:cNvPicPr>
            <a:picLocks noChangeAspect="1"/>
          </p:cNvPicPr>
          <p:nvPr/>
        </p:nvPicPr>
        <p:blipFill>
          <a:blip r:embed="rId3" cstate="print"/>
          <a:stretch>
            <a:fillRect/>
          </a:stretch>
        </p:blipFill>
        <p:spPr>
          <a:xfrm>
            <a:off x="251522" y="764704"/>
            <a:ext cx="4172863" cy="5877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4139952" y="692697"/>
            <a:ext cx="5004048" cy="646331"/>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Saluti iniziali – Atto penitenziale (scuse) </a:t>
            </a:r>
          </a:p>
          <a:p>
            <a:pPr algn="ctr"/>
            <a:r>
              <a:rPr lang="it-IT" b="1" dirty="0" smtClean="0">
                <a:solidFill>
                  <a:srgbClr val="FF3399"/>
                </a:solidFill>
                <a:latin typeface="Comic Sans MS" pitchFamily="66" charset="0"/>
              </a:rPr>
              <a:t>– Gloria (lode e ringraziamento) </a:t>
            </a:r>
            <a:endParaRPr lang="it-IT" b="1" dirty="0">
              <a:solidFill>
                <a:srgbClr val="FF3399"/>
              </a:solidFill>
              <a:latin typeface="Comic Sans MS" pitchFamily="66" charset="0"/>
            </a:endParaRPr>
          </a:p>
        </p:txBody>
      </p:sp>
      <p:sp>
        <p:nvSpPr>
          <p:cNvPr id="8" name="CasellaDiTesto 7"/>
          <p:cNvSpPr txBox="1"/>
          <p:nvPr/>
        </p:nvSpPr>
        <p:spPr>
          <a:xfrm>
            <a:off x="4139952" y="2060848"/>
            <a:ext cx="5004048" cy="923330"/>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Prima Lettura – Salmo - Seconda Lettura-Vangelo - Professione Fede-</a:t>
            </a:r>
          </a:p>
          <a:p>
            <a:pPr algn="ctr"/>
            <a:r>
              <a:rPr lang="it-IT" b="1" dirty="0" smtClean="0">
                <a:solidFill>
                  <a:srgbClr val="FF3399"/>
                </a:solidFill>
                <a:latin typeface="Comic Sans MS" pitchFamily="66" charset="0"/>
              </a:rPr>
              <a:t> Preghiera fedeli</a:t>
            </a:r>
            <a:endParaRPr lang="it-IT" b="1" dirty="0">
              <a:solidFill>
                <a:srgbClr val="FF3399"/>
              </a:solidFill>
              <a:latin typeface="Comic Sans MS" pitchFamily="66" charset="0"/>
            </a:endParaRPr>
          </a:p>
        </p:txBody>
      </p:sp>
      <p:sp>
        <p:nvSpPr>
          <p:cNvPr id="9" name="CasellaDiTesto 8"/>
          <p:cNvSpPr txBox="1"/>
          <p:nvPr/>
        </p:nvSpPr>
        <p:spPr>
          <a:xfrm>
            <a:off x="4143372" y="188640"/>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D’INTRODUZIONE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0" name="CasellaDiTesto 9"/>
          <p:cNvSpPr txBox="1"/>
          <p:nvPr/>
        </p:nvSpPr>
        <p:spPr>
          <a:xfrm>
            <a:off x="4143372" y="1556792"/>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DELLA PAROLA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2" name="CasellaDiTesto 11"/>
          <p:cNvSpPr txBox="1"/>
          <p:nvPr/>
        </p:nvSpPr>
        <p:spPr>
          <a:xfrm>
            <a:off x="4143372" y="3140968"/>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EUCARISTICA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2050" name="Picture 2" descr="g3"/>
          <p:cNvPicPr>
            <a:picLocks noChangeAspect="1" noChangeArrowheads="1"/>
          </p:cNvPicPr>
          <p:nvPr/>
        </p:nvPicPr>
        <p:blipFill>
          <a:blip r:embed="rId4" cstate="print">
            <a:duotone>
              <a:prstClr val="black"/>
              <a:schemeClr val="accent5">
                <a:lumMod val="20000"/>
                <a:lumOff val="80000"/>
                <a:tint val="45000"/>
                <a:satMod val="400000"/>
              </a:schemeClr>
            </a:duotone>
          </a:blip>
          <a:srcRect/>
          <a:stretch>
            <a:fillRect/>
          </a:stretch>
        </p:blipFill>
        <p:spPr bwMode="auto">
          <a:xfrm>
            <a:off x="3000364" y="642918"/>
            <a:ext cx="5786446" cy="57864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asellaDiTesto 3"/>
          <p:cNvSpPr txBox="1"/>
          <p:nvPr/>
        </p:nvSpPr>
        <p:spPr>
          <a:xfrm>
            <a:off x="179512" y="260649"/>
            <a:ext cx="3286148"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b="1" i="1" dirty="0" smtClean="0">
                <a:latin typeface="Comic Sans MS" pitchFamily="66" charset="0"/>
              </a:rPr>
              <a:t>GLI AMICI, AD UN CERTO PUNTO, OFFRONO AL FESTEGGIATO I DONI E I REGALI CHE GLI HANNO PORTATO</a:t>
            </a:r>
            <a:endParaRPr lang="it-IT" sz="2400" b="1" i="1" dirty="0">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CasellaDiTesto 3"/>
          <p:cNvSpPr txBox="1"/>
          <p:nvPr/>
        </p:nvSpPr>
        <p:spPr>
          <a:xfrm>
            <a:off x="3599384" y="2060849"/>
            <a:ext cx="5544616" cy="2308324"/>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ANCHE NOI PORTIAMO ALL’ALTARE DEI DONI: IL PANE E IL VINO CHE POI DIVENTERANNO CORPO E SANGUE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GESU’, </a:t>
            </a:r>
          </a:p>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 FIORI PER ONORARLO E DEL DENARO PER AIUTARE I FRATELLI CHE SONO NEL BISOGNO E PER LE NECESSITA’ </a:t>
            </a:r>
            <a:r>
              <a:rPr lang="it-IT"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DELLA CHIESA.</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6" name="CasellaDiTesto 5"/>
          <p:cNvSpPr txBox="1"/>
          <p:nvPr/>
        </p:nvSpPr>
        <p:spPr>
          <a:xfrm>
            <a:off x="4714876" y="4500571"/>
            <a:ext cx="4429124" cy="1323439"/>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ct val="50000"/>
              </a:spcBef>
            </a:pPr>
            <a:r>
              <a:rPr lang="it-IT" alt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INSIEME,  ESPRIMIAMO LA NOSTRA VOLONTA’ </a:t>
            </a:r>
            <a:r>
              <a:rPr lang="it-IT" altLang="it-IT"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DI</a:t>
            </a:r>
            <a:r>
              <a:rPr lang="it-IT" alt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 PARTECIPARE AL SACRIFICIO EUCARISTICO.</a:t>
            </a:r>
            <a:endParaRPr lang="it-IT" alt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endParaRPr>
          </a:p>
        </p:txBody>
      </p:sp>
      <p:sp>
        <p:nvSpPr>
          <p:cNvPr id="7" name="CasellaDiTesto 6"/>
          <p:cNvSpPr txBox="1"/>
          <p:nvPr/>
        </p:nvSpPr>
        <p:spPr>
          <a:xfrm>
            <a:off x="6156176" y="6165304"/>
            <a:ext cx="187562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b="1" dirty="0" smtClean="0">
                <a:solidFill>
                  <a:srgbClr val="FF3399"/>
                </a:solidFill>
                <a:latin typeface="Comic Sans MS" pitchFamily="66" charset="0"/>
              </a:rPr>
              <a:t> </a:t>
            </a:r>
            <a:r>
              <a:rPr lang="it-IT" b="1" dirty="0" smtClean="0">
                <a:solidFill>
                  <a:srgbClr val="FF3399"/>
                </a:solidFill>
                <a:effectLst>
                  <a:outerShdw blurRad="38100" dist="38100" dir="2700000" algn="tl">
                    <a:srgbClr val="000000">
                      <a:alpha val="43137"/>
                    </a:srgbClr>
                  </a:outerShdw>
                </a:effectLst>
                <a:latin typeface="Comic Sans MS" pitchFamily="66" charset="0"/>
              </a:rPr>
              <a:t>OFFERTORIO</a:t>
            </a:r>
            <a:endParaRPr lang="it-IT" b="1" dirty="0">
              <a:solidFill>
                <a:srgbClr val="FF3399"/>
              </a:solidFill>
              <a:effectLst>
                <a:outerShdw blurRad="38100" dist="38100" dir="2700000" algn="tl">
                  <a:srgbClr val="000000">
                    <a:alpha val="43137"/>
                  </a:srgbClr>
                </a:outerShdw>
              </a:effectLst>
              <a:latin typeface="Comic Sans MS" pitchFamily="66" charset="0"/>
            </a:endParaRPr>
          </a:p>
        </p:txBody>
      </p:sp>
      <p:pic>
        <p:nvPicPr>
          <p:cNvPr id="8" name="Immagine 7" descr="Offertorio.jpg"/>
          <p:cNvPicPr>
            <a:picLocks noChangeAspect="1"/>
          </p:cNvPicPr>
          <p:nvPr/>
        </p:nvPicPr>
        <p:blipFill>
          <a:blip r:embed="rId4" cstate="print"/>
          <a:stretch>
            <a:fillRect/>
          </a:stretch>
        </p:blipFill>
        <p:spPr>
          <a:xfrm>
            <a:off x="3" y="2708921"/>
            <a:ext cx="3851919" cy="31683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CasellaDiTesto 8"/>
          <p:cNvSpPr txBox="1"/>
          <p:nvPr/>
        </p:nvSpPr>
        <p:spPr>
          <a:xfrm>
            <a:off x="3491880" y="5949280"/>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SEDUTI</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15" name="Immagine 14" descr="Presentazione doni.jpg"/>
          <p:cNvPicPr>
            <a:picLocks noChangeAspect="1"/>
          </p:cNvPicPr>
          <p:nvPr/>
        </p:nvPicPr>
        <p:blipFill>
          <a:blip r:embed="rId4" cstate="print"/>
          <a:stretch>
            <a:fillRect/>
          </a:stretch>
        </p:blipFill>
        <p:spPr>
          <a:xfrm>
            <a:off x="395536" y="2348881"/>
            <a:ext cx="4074130" cy="3951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asellaDiTesto 10"/>
          <p:cNvSpPr txBox="1"/>
          <p:nvPr/>
        </p:nvSpPr>
        <p:spPr>
          <a:xfrm>
            <a:off x="5148064" y="2060850"/>
            <a:ext cx="3995936" cy="4247317"/>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DOPO AVER PREPARATO IL PANE E IL VINO PER LA CELEBRAZIONE “</a:t>
            </a:r>
            <a:r>
              <a:rPr lang="it-IT" altLang="it-IT" b="1" dirty="0" smtClean="0">
                <a:ln w="1905"/>
                <a:solidFill>
                  <a:srgbClr val="FF3399"/>
                </a:solidFill>
                <a:effectLst>
                  <a:outerShdw blurRad="38100" dist="38100" dir="2700000" algn="tl">
                    <a:srgbClr val="000000">
                      <a:alpha val="43137"/>
                    </a:srgbClr>
                  </a:outerShdw>
                </a:effectLst>
                <a:latin typeface="Comic Sans MS" pitchFamily="66" charset="0"/>
              </a:rPr>
              <a:t>ORAZIONE SUI DONI</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IL SACERDOTE PRESENTA</a:t>
            </a:r>
            <a:r>
              <a:rPr lang="it-IT" altLang="it-IT" b="1" dirty="0" smtClean="0">
                <a:ln w="1905"/>
                <a:solidFill>
                  <a:srgbClr val="FF3399"/>
                </a:solidFill>
                <a:effectLst>
                  <a:innerShdw blurRad="69850" dist="43180" dir="5400000">
                    <a:srgbClr val="000000">
                      <a:alpha val="65000"/>
                    </a:srgbClr>
                  </a:innerShdw>
                </a:effectLst>
                <a:latin typeface="Comic Sans MS" pitchFamily="66" charset="0"/>
              </a:rPr>
              <a:t> </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QUESTI  DONI AL PADRE CHIEDENDOGLI  </a:t>
            </a:r>
            <a:r>
              <a:rPr lang="it-IT" alt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ACCETARLI E </a:t>
            </a:r>
            <a:r>
              <a:rPr lang="it-IT" alt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DARCI IL </a:t>
            </a:r>
            <a:r>
              <a:rPr lang="it-IT" altLang="it-IT"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mic Sans MS" pitchFamily="66" charset="0"/>
              </a:rPr>
              <a:t>SUO</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PREZIOSO DONO CHE E’ GESU’.</a:t>
            </a:r>
          </a:p>
          <a:p>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POI,  INIZIA IL GRANDE «RINGRAZIAMENTO» “</a:t>
            </a:r>
            <a:r>
              <a:rPr lang="it-IT" altLang="it-IT" b="1" dirty="0" smtClean="0">
                <a:ln w="1905"/>
                <a:solidFill>
                  <a:srgbClr val="FF3399"/>
                </a:solidFill>
                <a:effectLst>
                  <a:outerShdw blurRad="38100" dist="38100" dir="2700000" algn="tl">
                    <a:srgbClr val="000000">
                      <a:alpha val="43137"/>
                    </a:srgbClr>
                  </a:outerShdw>
                </a:effectLst>
                <a:latin typeface="Comic Sans MS" pitchFamily="66" charset="0"/>
              </a:rPr>
              <a:t>AZIONE </a:t>
            </a:r>
            <a:r>
              <a:rPr lang="it-IT" altLang="it-IT" b="1" dirty="0" err="1" smtClean="0">
                <a:ln w="1905"/>
                <a:solidFill>
                  <a:srgbClr val="FF3399"/>
                </a:solidFill>
                <a:effectLst>
                  <a:outerShdw blurRad="38100" dist="38100" dir="2700000" algn="tl">
                    <a:srgbClr val="000000">
                      <a:alpha val="43137"/>
                    </a:srgbClr>
                  </a:outerShdw>
                </a:effectLst>
                <a:latin typeface="Comic Sans MS" pitchFamily="66" charset="0"/>
              </a:rPr>
              <a:t>DI</a:t>
            </a:r>
            <a:r>
              <a:rPr lang="it-IT" altLang="it-IT" b="1" dirty="0" smtClean="0">
                <a:ln w="1905"/>
                <a:solidFill>
                  <a:srgbClr val="FF3399"/>
                </a:solidFill>
                <a:effectLst>
                  <a:outerShdw blurRad="38100" dist="38100" dir="2700000" algn="tl">
                    <a:srgbClr val="000000">
                      <a:alpha val="43137"/>
                    </a:srgbClr>
                  </a:outerShdw>
                </a:effectLst>
                <a:latin typeface="Comic Sans MS" pitchFamily="66" charset="0"/>
              </a:rPr>
              <a:t> GRAZIE</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 DIO PER TUTTO QUELLO CHE GESU’ HA DETTO E FATTO PER NOI; </a:t>
            </a:r>
          </a:p>
          <a:p>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FINE CANTIAMO INSIEME IL “</a:t>
            </a:r>
            <a:r>
              <a:rPr lang="it-IT" altLang="it-IT" b="1" dirty="0" smtClean="0">
                <a:ln w="1905"/>
                <a:solidFill>
                  <a:srgbClr val="FF3399"/>
                </a:solidFill>
                <a:effectLst>
                  <a:outerShdw blurRad="38100" dist="38100" dir="2700000" algn="tl">
                    <a:srgbClr val="000000">
                      <a:alpha val="43137"/>
                    </a:srgbClr>
                  </a:outerShdw>
                </a:effectLst>
                <a:latin typeface="Comic Sans MS" pitchFamily="66" charset="0"/>
              </a:rPr>
              <a:t>SANTO</a:t>
            </a:r>
            <a:r>
              <a:rPr lang="it-IT" alt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sp>
        <p:nvSpPr>
          <p:cNvPr id="3" name="CasellaDiTesto 2"/>
          <p:cNvSpPr txBox="1"/>
          <p:nvPr/>
        </p:nvSpPr>
        <p:spPr>
          <a:xfrm>
            <a:off x="214282" y="357167"/>
            <a:ext cx="3286148"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i="1" dirty="0" smtClean="0">
                <a:ln w="1905"/>
                <a:solidFill>
                  <a:schemeClr val="tx2"/>
                </a:solidFill>
                <a:effectLst>
                  <a:innerShdw blurRad="69850" dist="43180" dir="5400000">
                    <a:srgbClr val="000000">
                      <a:alpha val="65000"/>
                    </a:srgbClr>
                  </a:innerShdw>
                </a:effectLst>
                <a:latin typeface="Comic Sans MS" pitchFamily="66" charset="0"/>
              </a:rPr>
              <a:t>NEL MOMENTO CULMINANTE DELLA FESTA, SI RICORDANO INSIEME LE AZIONI PIU’ IMPORTANTI DEL FESTEGGIATO E NELLA GIOIA DELL’AMICIZIA IL RICORDO E’ COSI’ FORTE CHE SI RIVIVONO INSIEME</a:t>
            </a:r>
            <a:endParaRPr lang="it-IT" sz="2000" b="1" i="1" dirty="0">
              <a:ln w="1905"/>
              <a:solidFill>
                <a:schemeClr val="tx2"/>
              </a:solidFill>
              <a:effectLst>
                <a:innerShdw blurRad="69850" dist="43180" dir="5400000">
                  <a:srgbClr val="000000">
                    <a:alpha val="65000"/>
                  </a:srgbClr>
                </a:innerShdw>
              </a:effectLst>
              <a:latin typeface="Comic Sans MS" pitchFamily="66" charset="0"/>
            </a:endParaRPr>
          </a:p>
        </p:txBody>
      </p:sp>
      <p:pic>
        <p:nvPicPr>
          <p:cNvPr id="83970" name="Picture 2" descr="g5"/>
          <p:cNvPicPr>
            <a:picLocks noChangeAspect="1" noChangeArrowheads="1"/>
          </p:cNvPicPr>
          <p:nvPr/>
        </p:nvPicPr>
        <p:blipFill>
          <a:blip r:embed="rId4" cstate="print"/>
          <a:srcRect/>
          <a:stretch>
            <a:fillRect/>
          </a:stretch>
        </p:blipFill>
        <p:spPr bwMode="auto">
          <a:xfrm>
            <a:off x="2928926" y="642918"/>
            <a:ext cx="5999162" cy="59991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11408776-scrigno-del-tesoro-e-gli-altri-la-ricchezza-illustrazione-vettoriale.jpg"/>
          <p:cNvPicPr>
            <a:picLocks noGrp="1" noChangeAspect="1"/>
          </p:cNvPicPr>
          <p:nvPr>
            <p:ph idx="4294967295"/>
          </p:nvPr>
        </p:nvPicPr>
        <p:blipFill>
          <a:blip r:embed="rId3" cstate="print"/>
          <a:stretch>
            <a:fillRect/>
          </a:stretch>
        </p:blipFill>
        <p:spPr>
          <a:xfrm>
            <a:off x="539552" y="83364"/>
            <a:ext cx="7848872" cy="6774636"/>
          </a:xfrm>
          <a:prstGeom prst="rect">
            <a:avLst/>
          </a:prstGeom>
          <a:ln>
            <a:noFill/>
          </a:ln>
          <a:effectLst>
            <a:softEdge rad="317500"/>
          </a:effectLst>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 name="CasellaDiTesto 10"/>
          <p:cNvSpPr txBox="1"/>
          <p:nvPr/>
        </p:nvSpPr>
        <p:spPr>
          <a:xfrm>
            <a:off x="3851920" y="2420888"/>
            <a:ext cx="4680520" cy="1477328"/>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IL CELEBRANTE IMPONE LE MANI E INVOCA, IN QUESTO MODO, LO SPIRITO SANTO PERCHE’ I DONI OFFERTI DAGLI UOMINI DIVENTINO </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IL CORPO E IL SANGUE DI GESU’</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CasellaDiTesto 7"/>
          <p:cNvSpPr txBox="1"/>
          <p:nvPr/>
        </p:nvSpPr>
        <p:spPr>
          <a:xfrm>
            <a:off x="4499992" y="4509120"/>
            <a:ext cx="3744416"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PREGHIERA EUCARISTICA</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GINOCCHIO</a:t>
            </a:r>
            <a:endParaRPr lang="it-IT" sz="2000" b="1" i="1" dirty="0">
              <a:solidFill>
                <a:schemeClr val="bg1"/>
              </a:solidFill>
              <a:latin typeface="Comic Sans MS" pitchFamily="66" charset="0"/>
            </a:endParaRPr>
          </a:p>
        </p:txBody>
      </p:sp>
      <p:pic>
        <p:nvPicPr>
          <p:cNvPr id="10" name="Immagine 9" descr="Invocazione Spirito.jpg"/>
          <p:cNvPicPr>
            <a:picLocks noChangeAspect="1"/>
          </p:cNvPicPr>
          <p:nvPr/>
        </p:nvPicPr>
        <p:blipFill>
          <a:blip r:embed="rId4" cstate="print"/>
          <a:stretch>
            <a:fillRect/>
          </a:stretch>
        </p:blipFill>
        <p:spPr>
          <a:xfrm>
            <a:off x="0" y="2040046"/>
            <a:ext cx="3738068" cy="4817954"/>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 name="CasellaDiTesto 10"/>
          <p:cNvSpPr txBox="1"/>
          <p:nvPr/>
        </p:nvSpPr>
        <p:spPr>
          <a:xfrm>
            <a:off x="5652120" y="2924945"/>
            <a:ext cx="3312368" cy="2031325"/>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VIGILIA DELLA SUA PASSIONE PRESE IL PANE…. :”PRENDETENE </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MANGIATENE TUTTI. QUESTO E IL MIO CORPO OFFERTO IN SACRIFICIO </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PER VOI”.</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8" name="Immagine 7" descr="Prendete e mangiatene.jpg"/>
          <p:cNvPicPr>
            <a:picLocks noChangeAspect="1"/>
          </p:cNvPicPr>
          <p:nvPr/>
        </p:nvPicPr>
        <p:blipFill>
          <a:blip r:embed="rId4" cstate="print"/>
          <a:stretch>
            <a:fillRect/>
          </a:stretch>
        </p:blipFill>
        <p:spPr>
          <a:xfrm>
            <a:off x="323530" y="2492897"/>
            <a:ext cx="4754299" cy="3600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asellaDiTesto 8"/>
          <p:cNvSpPr txBox="1"/>
          <p:nvPr/>
        </p:nvSpPr>
        <p:spPr>
          <a:xfrm>
            <a:off x="5580112" y="5301208"/>
            <a:ext cx="2952328" cy="369332"/>
          </a:xfrm>
          <a:prstGeom prst="rect">
            <a:avLst/>
          </a:prstGeom>
          <a:noFill/>
        </p:spPr>
        <p:txBody>
          <a:bodyPr wrap="square" rtlCol="0">
            <a:spAutoFit/>
          </a:bodyPr>
          <a:lstStyle/>
          <a:p>
            <a:endParaRPr lang="it-IT" dirty="0"/>
          </a:p>
        </p:txBody>
      </p:sp>
      <p:sp>
        <p:nvSpPr>
          <p:cNvPr id="10" name="CasellaDiTesto 9"/>
          <p:cNvSpPr txBox="1"/>
          <p:nvPr/>
        </p:nvSpPr>
        <p:spPr>
          <a:xfrm>
            <a:off x="5364088" y="1988841"/>
            <a:ext cx="3600400" cy="646331"/>
          </a:xfrm>
          <a:prstGeom prst="rect">
            <a:avLst/>
          </a:prstGeom>
          <a:solidFill>
            <a:schemeClr val="bg2">
              <a:lumMod val="90000"/>
            </a:schemeClr>
          </a:solidFill>
          <a:ln w="6350"/>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RACCONTO DELLA CENA DEL SIGNORE</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2" name="CasellaDiTesto 11"/>
          <p:cNvSpPr txBox="1"/>
          <p:nvPr/>
        </p:nvSpPr>
        <p:spPr>
          <a:xfrm>
            <a:off x="5868144" y="5229200"/>
            <a:ext cx="2664296"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CONSACRAZIONE</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GINOCCHIO</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 name="CasellaDiTesto 10"/>
          <p:cNvSpPr txBox="1"/>
          <p:nvPr/>
        </p:nvSpPr>
        <p:spPr>
          <a:xfrm>
            <a:off x="5508104" y="2780928"/>
            <a:ext cx="3312368" cy="2585323"/>
          </a:xfrm>
          <a:prstGeom prst="rect">
            <a:avLst/>
          </a:prstGeom>
          <a:ln w="63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PRESE IL CALICE DEL VINO…. “PRENDETE </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E BEVETENE TUTTI QUESTO E IL MIO SANGUE PER LA NUOVA ED ETERNA ALLEANZA, VERSATO PER VOI E PER TUTTI IN REMISSIONE DEI PECCATI”.</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9" name="CasellaDiTesto 8"/>
          <p:cNvSpPr txBox="1"/>
          <p:nvPr/>
        </p:nvSpPr>
        <p:spPr>
          <a:xfrm>
            <a:off x="5796136" y="5373216"/>
            <a:ext cx="2952328" cy="369332"/>
          </a:xfrm>
          <a:prstGeom prst="rect">
            <a:avLst/>
          </a:prstGeom>
          <a:noFill/>
        </p:spPr>
        <p:txBody>
          <a:bodyPr wrap="square" rtlCol="0">
            <a:spAutoFit/>
          </a:bodyPr>
          <a:lstStyle/>
          <a:p>
            <a:endParaRPr lang="it-IT" dirty="0"/>
          </a:p>
        </p:txBody>
      </p:sp>
      <p:sp>
        <p:nvSpPr>
          <p:cNvPr id="10" name="CasellaDiTesto 9"/>
          <p:cNvSpPr txBox="1"/>
          <p:nvPr/>
        </p:nvSpPr>
        <p:spPr>
          <a:xfrm>
            <a:off x="5364088" y="1988841"/>
            <a:ext cx="3600400" cy="646331"/>
          </a:xfrm>
          <a:prstGeom prst="rect">
            <a:avLst/>
          </a:prstGeom>
          <a:solidFill>
            <a:schemeClr val="bg2">
              <a:lumMod val="90000"/>
            </a:schemeClr>
          </a:solidFill>
          <a:ln w="6350"/>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RACCONTO DELLA CENA DEL SIGNORE</a:t>
            </a:r>
            <a:endPar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12" name="Immagine 11" descr="Prendete e bevetene.jpg"/>
          <p:cNvPicPr>
            <a:picLocks noChangeAspect="1"/>
          </p:cNvPicPr>
          <p:nvPr/>
        </p:nvPicPr>
        <p:blipFill>
          <a:blip r:embed="rId4" cstate="print"/>
          <a:stretch>
            <a:fillRect/>
          </a:stretch>
        </p:blipFill>
        <p:spPr>
          <a:xfrm>
            <a:off x="520418" y="2348881"/>
            <a:ext cx="4354713" cy="4176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asellaDiTesto 7"/>
          <p:cNvSpPr txBox="1"/>
          <p:nvPr/>
        </p:nvSpPr>
        <p:spPr>
          <a:xfrm>
            <a:off x="6300192" y="5445224"/>
            <a:ext cx="2664296"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CONSACRAZIONE</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6444208" y="5949280"/>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GINOCCHIO</a:t>
            </a:r>
            <a:endParaRPr lang="it-IT" sz="2000" b="1" i="1" dirty="0">
              <a:solidFill>
                <a:schemeClr val="bg1"/>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Rettangolo 5"/>
          <p:cNvSpPr>
            <a:spLocks noChangeArrowheads="1"/>
          </p:cNvSpPr>
          <p:nvPr/>
        </p:nvSpPr>
        <p:spPr bwMode="auto">
          <a:xfrm>
            <a:off x="5004048" y="1988841"/>
            <a:ext cx="4139952" cy="1200329"/>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t-IT" altLang="it-IT" sz="2400" b="1" cap="small"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r>
              <a:rPr lang="it-IT"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stesso ha detto:”fate questo in memoria di me”</a:t>
            </a:r>
            <a:endParaRPr lang="it-IT"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5" name="Rettangolo 1"/>
          <p:cNvSpPr>
            <a:spLocks noChangeArrowheads="1"/>
          </p:cNvSpPr>
          <p:nvPr/>
        </p:nvSpPr>
        <p:spPr bwMode="auto">
          <a:xfrm>
            <a:off x="4932040" y="3861048"/>
            <a:ext cx="3961060" cy="2308324"/>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it-IT"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Così ripetendo </a:t>
            </a:r>
            <a:r>
              <a:rPr lang="it-IT"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quello che </a:t>
            </a:r>
            <a:r>
              <a:rPr lang="it-IT"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Gesù ha fatto, quel pane e quel vino diventano veramente il Corpo e il Sangue del Signore.</a:t>
            </a:r>
          </a:p>
        </p:txBody>
      </p:sp>
      <p:pic>
        <p:nvPicPr>
          <p:cNvPr id="1026" name="Picture 2" descr="C:\Documents and Settings\Paolo\Documenti\Dropbox\Parrocchia\Catechismo\Progetto Santa Messa\immagini presentazione\Comunione\Memoriale.jpg"/>
          <p:cNvPicPr>
            <a:picLocks noChangeAspect="1" noChangeArrowheads="1"/>
          </p:cNvPicPr>
          <p:nvPr/>
        </p:nvPicPr>
        <p:blipFill>
          <a:blip r:embed="rId4" cstate="print"/>
          <a:srcRect/>
          <a:stretch>
            <a:fillRect/>
          </a:stretch>
        </p:blipFill>
        <p:spPr bwMode="auto">
          <a:xfrm>
            <a:off x="0" y="2132856"/>
            <a:ext cx="4783596" cy="4536504"/>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Rettangolo 7"/>
          <p:cNvSpPr/>
          <p:nvPr/>
        </p:nvSpPr>
        <p:spPr>
          <a:xfrm>
            <a:off x="5652120" y="1988841"/>
            <a:ext cx="3491880" cy="2246769"/>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it-IT" sz="2000" b="1" kern="0"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Ripetendo le parole e i gesti di </a:t>
            </a:r>
            <a:r>
              <a:rPr lang="it-IT" sz="2000" b="1" kern="0"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Cristo, </a:t>
            </a:r>
            <a:r>
              <a:rPr lang="it-IT" sz="2000" b="1" kern="0"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si fa </a:t>
            </a:r>
            <a:r>
              <a:rPr lang="it-IT" sz="2000" b="1" i="1" kern="0"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mic Sans MS" pitchFamily="66" charset="0"/>
                <a:cs typeface="Times New Roman" pitchFamily="18" charset="0"/>
              </a:rPr>
              <a:t>memoria</a:t>
            </a:r>
            <a:r>
              <a:rPr lang="it-IT" sz="2000" b="1" kern="0"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 dell’Ultima Cena quando Cristo offrì il suo Corpo e il Suo Sangue nel segno del pane e del </a:t>
            </a:r>
            <a:r>
              <a:rPr lang="it-IT" sz="2000" b="1" kern="0"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vino</a:t>
            </a:r>
            <a:endParaRPr lang="it-IT" sz="2000" b="1" kern="0"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3074" name="Picture 2" descr="C:\Documents and Settings\Paolo\Documenti\Dropbox\Parrocchia\Catechismo\Progetto Santa Messa\immagini presentazione\Cenacolo\Immagine.jpg"/>
          <p:cNvPicPr>
            <a:picLocks noChangeAspect="1" noChangeArrowheads="1"/>
          </p:cNvPicPr>
          <p:nvPr/>
        </p:nvPicPr>
        <p:blipFill>
          <a:blip r:embed="rId4" cstate="print"/>
          <a:srcRect/>
          <a:stretch>
            <a:fillRect/>
          </a:stretch>
        </p:blipFill>
        <p:spPr bwMode="auto">
          <a:xfrm>
            <a:off x="1" y="1916832"/>
            <a:ext cx="5508104" cy="4032448"/>
          </a:xfrm>
          <a:prstGeom prst="rect">
            <a:avLst/>
          </a:prstGeom>
          <a:ln>
            <a:noFill/>
          </a:ln>
          <a:effectLst>
            <a:softEdge rad="112500"/>
          </a:effectLst>
        </p:spPr>
      </p:pic>
      <p:sp>
        <p:nvSpPr>
          <p:cNvPr id="9" name="CasellaDiTesto 8"/>
          <p:cNvSpPr txBox="1"/>
          <p:nvPr/>
        </p:nvSpPr>
        <p:spPr>
          <a:xfrm>
            <a:off x="6228184" y="4365104"/>
            <a:ext cx="2915816" cy="2308324"/>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COSI’, NELLA SANTA MESSA, VIENE RIATTUALIZZATA, VIENE  NUOVAMENTE RESA PRESENTE LA PASSIONE, MORTE E RISURREZIONE </a:t>
            </a:r>
            <a:r>
              <a:rPr lang="it-IT"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GESU’.</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0" name="CasellaDiTesto 9"/>
          <p:cNvSpPr txBox="1"/>
          <p:nvPr/>
        </p:nvSpPr>
        <p:spPr>
          <a:xfrm>
            <a:off x="467544" y="6027004"/>
            <a:ext cx="4824536" cy="830997"/>
          </a:xfrm>
          <a:prstGeom prst="rect">
            <a:avLst/>
          </a:prstGeom>
          <a:solidFill>
            <a:schemeClr val="bg2">
              <a:lumMod val="90000"/>
            </a:schemeClr>
          </a:solidFill>
          <a:effectLst>
            <a:outerShdw blurRad="50800" dist="38100" dir="2700000" algn="tl" rotWithShape="0">
              <a:prstClr val="black">
                <a:alpha val="40000"/>
              </a:prstClr>
            </a:outerShdw>
          </a:effectLst>
          <a:scene3d>
            <a:camera prst="orthographicFront"/>
            <a:lightRig rig="threePt" dir="t"/>
          </a:scene3d>
          <a:sp3d>
            <a:bevelT prst="angle"/>
          </a:sp3d>
        </p:spPr>
        <p:txBody>
          <a:bodyPr wrap="square" rtlCol="0">
            <a:spAutoFit/>
          </a:bodyPr>
          <a:lstStyle/>
          <a:p>
            <a:pPr>
              <a:defRPr/>
            </a:pPr>
            <a:r>
              <a:rPr lang="it-IT"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Nella celebrazione liturgica di questi eventi, essi diventano in certo modo presenti e attuali </a:t>
            </a:r>
          </a:p>
          <a:p>
            <a:pPr>
              <a:defRPr/>
            </a:pPr>
            <a:r>
              <a:rPr lang="it-IT"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t>
            </a:r>
            <a:r>
              <a:rPr lang="it-IT"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C.C.C.</a:t>
            </a:r>
            <a:r>
              <a:rPr lang="it-IT"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N.1363).</a:t>
            </a: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Getsemani3.jpg"/>
          <p:cNvPicPr>
            <a:picLocks noChangeAspect="1"/>
          </p:cNvPicPr>
          <p:nvPr/>
        </p:nvPicPr>
        <p:blipFill>
          <a:blip r:embed="rId3" cstate="print">
            <a:lum bright="30000" contrast="20000"/>
          </a:blip>
          <a:stretch>
            <a:fillRect/>
          </a:stretch>
        </p:blipFill>
        <p:spPr>
          <a:xfrm>
            <a:off x="-1903838" y="0"/>
            <a:ext cx="12185855" cy="68580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Flagellazione2.jpg"/>
          <p:cNvPicPr>
            <a:picLocks noChangeAspect="1"/>
          </p:cNvPicPr>
          <p:nvPr/>
        </p:nvPicPr>
        <p:blipFill>
          <a:blip r:embed="rId3" cstate="print">
            <a:lum bright="20000" contrast="20000"/>
          </a:blip>
          <a:stretch>
            <a:fillRect/>
          </a:stretch>
        </p:blipFill>
        <p:spPr>
          <a:xfrm>
            <a:off x="-1558017" y="0"/>
            <a:ext cx="12174279" cy="68580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Corona di spine.jpg"/>
          <p:cNvPicPr>
            <a:picLocks noChangeAspect="1"/>
          </p:cNvPicPr>
          <p:nvPr/>
        </p:nvPicPr>
        <p:blipFill>
          <a:blip r:embed="rId3" cstate="print">
            <a:lum bright="10000" contrast="10000"/>
          </a:blip>
          <a:stretch>
            <a:fillRect/>
          </a:stretch>
        </p:blipFill>
        <p:spPr>
          <a:xfrm>
            <a:off x="-1982552" y="0"/>
            <a:ext cx="12183036"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Salita Calvario.jpg"/>
          <p:cNvPicPr>
            <a:picLocks noChangeAspect="1"/>
          </p:cNvPicPr>
          <p:nvPr/>
        </p:nvPicPr>
        <p:blipFill>
          <a:blip r:embed="rId3" cstate="print">
            <a:lum bright="10000" contrast="10000"/>
          </a:blip>
          <a:stretch>
            <a:fillRect/>
          </a:stretch>
        </p:blipFill>
        <p:spPr>
          <a:xfrm>
            <a:off x="-1522512" y="0"/>
            <a:ext cx="12189024"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Crocifissione.jpg"/>
          <p:cNvPicPr>
            <a:picLocks noChangeAspect="1"/>
          </p:cNvPicPr>
          <p:nvPr/>
        </p:nvPicPr>
        <p:blipFill>
          <a:blip r:embed="rId3" cstate="print">
            <a:lum bright="10000" contrast="10000"/>
          </a:blip>
          <a:stretch>
            <a:fillRect/>
          </a:stretch>
        </p:blipFill>
        <p:spPr>
          <a:xfrm>
            <a:off x="-1520043" y="1"/>
            <a:ext cx="12184083"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descr="gallery_4f3a23dd6a443_bbbb.jpg"/>
          <p:cNvPicPr>
            <a:picLocks noGrp="1" noChangeAspect="1"/>
          </p:cNvPicPr>
          <p:nvPr>
            <p:ph idx="1"/>
          </p:nvPr>
        </p:nvPicPr>
        <p:blipFill>
          <a:blip r:embed="rId3" cstate="print"/>
          <a:stretch>
            <a:fillRect/>
          </a:stretch>
        </p:blipFill>
        <p:spPr>
          <a:xfrm>
            <a:off x="-252536" y="0"/>
            <a:ext cx="9396536" cy="6858000"/>
          </a:xfrm>
        </p:spPr>
      </p:pic>
      <p:pic>
        <p:nvPicPr>
          <p:cNvPr id="6" name="Immagine 5" descr="Gesù di Nazaret Zeffirelli.jpg"/>
          <p:cNvPicPr>
            <a:picLocks noChangeAspect="1"/>
          </p:cNvPicPr>
          <p:nvPr/>
        </p:nvPicPr>
        <p:blipFill>
          <a:blip r:embed="rId4" cstate="print"/>
          <a:stretch>
            <a:fillRect/>
          </a:stretch>
        </p:blipFill>
        <p:spPr>
          <a:xfrm>
            <a:off x="2123728" y="-171400"/>
            <a:ext cx="5041568" cy="7200800"/>
          </a:xfrm>
          <a:prstGeom prst="rect">
            <a:avLst/>
          </a:prstGeom>
          <a:ln>
            <a:noFill/>
          </a:ln>
          <a:effectLst>
            <a:outerShdw blurRad="292100" dist="139700" dir="2700000" algn="tl" rotWithShape="0">
              <a:srgbClr val="333333">
                <a:alpha val="65000"/>
              </a:srgbClr>
            </a:outerShdw>
            <a:softEdge rad="317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Donna ecco tuo figlio2.jpg"/>
          <p:cNvPicPr>
            <a:picLocks noChangeAspect="1"/>
          </p:cNvPicPr>
          <p:nvPr/>
        </p:nvPicPr>
        <p:blipFill>
          <a:blip r:embed="rId3" cstate="print">
            <a:lum bright="10000" contrast="10000"/>
          </a:blip>
          <a:stretch>
            <a:fillRect/>
          </a:stretch>
        </p:blipFill>
        <p:spPr>
          <a:xfrm>
            <a:off x="-1404664" y="0"/>
            <a:ext cx="12173543"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Immagine 2" descr="Donna ecco tuo figlio.jpg"/>
          <p:cNvPicPr>
            <a:picLocks noChangeAspect="1"/>
          </p:cNvPicPr>
          <p:nvPr/>
        </p:nvPicPr>
        <p:blipFill>
          <a:blip r:embed="rId3" cstate="print">
            <a:lum bright="10000"/>
          </a:blip>
          <a:stretch>
            <a:fillRect/>
          </a:stretch>
        </p:blipFill>
        <p:spPr>
          <a:xfrm>
            <a:off x="-1705135" y="0"/>
            <a:ext cx="12173543"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Morte.jpg"/>
          <p:cNvPicPr>
            <a:picLocks noChangeAspect="1"/>
          </p:cNvPicPr>
          <p:nvPr/>
        </p:nvPicPr>
        <p:blipFill>
          <a:blip r:embed="rId3" cstate="print">
            <a:lum bright="10000"/>
          </a:blip>
          <a:stretch>
            <a:fillRect/>
          </a:stretch>
        </p:blipFill>
        <p:spPr>
          <a:xfrm>
            <a:off x="-1514773" y="1"/>
            <a:ext cx="12173543"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Pietra sepolcro.jpg"/>
          <p:cNvPicPr>
            <a:picLocks noChangeAspect="1"/>
          </p:cNvPicPr>
          <p:nvPr/>
        </p:nvPicPr>
        <p:blipFill>
          <a:blip r:embed="rId3" cstate="print">
            <a:lum bright="10000" contrast="20000"/>
          </a:blip>
          <a:stretch>
            <a:fillRect/>
          </a:stretch>
        </p:blipFill>
        <p:spPr>
          <a:xfrm>
            <a:off x="-1520928" y="0"/>
            <a:ext cx="12185855"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Sepolcro vuoto.jpg"/>
          <p:cNvPicPr>
            <a:picLocks noChangeAspect="1"/>
          </p:cNvPicPr>
          <p:nvPr/>
        </p:nvPicPr>
        <p:blipFill>
          <a:blip r:embed="rId3" cstate="print">
            <a:lum bright="20000" contrast="10000"/>
          </a:blip>
          <a:stretch>
            <a:fillRect/>
          </a:stretch>
        </p:blipFill>
        <p:spPr>
          <a:xfrm>
            <a:off x="-1520928" y="0"/>
            <a:ext cx="12185855"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Maria di Magdala.jpg"/>
          <p:cNvPicPr>
            <a:picLocks noChangeAspect="1"/>
          </p:cNvPicPr>
          <p:nvPr/>
        </p:nvPicPr>
        <p:blipFill>
          <a:blip r:embed="rId3" cstate="print">
            <a:lum bright="10000"/>
          </a:blip>
          <a:stretch>
            <a:fillRect/>
          </a:stretch>
        </p:blipFill>
        <p:spPr>
          <a:xfrm>
            <a:off x="-1476672" y="0"/>
            <a:ext cx="13001625" cy="73152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Immagine 1" descr="Rissurrezione.png"/>
          <p:cNvPicPr>
            <a:picLocks noChangeAspect="1"/>
          </p:cNvPicPr>
          <p:nvPr/>
        </p:nvPicPr>
        <p:blipFill>
          <a:blip r:embed="rId3" cstate="print">
            <a:lum bright="10000" contrast="10000"/>
          </a:blip>
          <a:stretch>
            <a:fillRect/>
          </a:stretch>
        </p:blipFill>
        <p:spPr>
          <a:xfrm>
            <a:off x="-1487125" y="0"/>
            <a:ext cx="13001625" cy="73152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5" name="CasellaDiTesto 4"/>
          <p:cNvSpPr txBox="1"/>
          <p:nvPr/>
        </p:nvSpPr>
        <p:spPr>
          <a:xfrm>
            <a:off x="3995936" y="5949280"/>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
        <p:nvSpPr>
          <p:cNvPr id="6" name="Rettangolo 1"/>
          <p:cNvSpPr>
            <a:spLocks noChangeArrowheads="1"/>
          </p:cNvSpPr>
          <p:nvPr/>
        </p:nvSpPr>
        <p:spPr bwMode="auto">
          <a:xfrm>
            <a:off x="6372200" y="2204864"/>
            <a:ext cx="2520900" cy="4154984"/>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it-IT"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Davanti al padre siamo tutti fratelli.</a:t>
            </a:r>
          </a:p>
          <a:p>
            <a:r>
              <a:rPr lang="it-IT"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Con il “padre nostro” uniamo la nostra preghiera a quella di </a:t>
            </a:r>
            <a:r>
              <a:rPr lang="it-IT" altLang="it-IT" sz="2400" b="1" cap="small"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r>
              <a:rPr lang="it-IT"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che prega il padre. </a:t>
            </a:r>
            <a:endParaRPr lang="it-IT"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7" name="CasellaDiTesto 6"/>
          <p:cNvSpPr txBox="1"/>
          <p:nvPr/>
        </p:nvSpPr>
        <p:spPr>
          <a:xfrm>
            <a:off x="971600" y="6093296"/>
            <a:ext cx="2664296"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PADRE NOSTRO</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pic>
        <p:nvPicPr>
          <p:cNvPr id="8" name="Immagine 7" descr="Padre Nostro2.jpg"/>
          <p:cNvPicPr>
            <a:picLocks noChangeAspect="1"/>
          </p:cNvPicPr>
          <p:nvPr/>
        </p:nvPicPr>
        <p:blipFill>
          <a:blip r:embed="rId4" cstate="print"/>
          <a:stretch>
            <a:fillRect/>
          </a:stretch>
        </p:blipFill>
        <p:spPr>
          <a:xfrm>
            <a:off x="179514" y="2132856"/>
            <a:ext cx="5941813" cy="31683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2050" name="Picture 2" descr="g9"/>
          <p:cNvPicPr>
            <a:picLocks noChangeAspect="1" noChangeArrowheads="1"/>
          </p:cNvPicPr>
          <p:nvPr/>
        </p:nvPicPr>
        <p:blipFill>
          <a:blip r:embed="rId4" cstate="print">
            <a:duotone>
              <a:prstClr val="black"/>
              <a:schemeClr val="bg1">
                <a:lumMod val="85000"/>
                <a:tint val="45000"/>
                <a:satMod val="400000"/>
              </a:schemeClr>
            </a:duotone>
          </a:blip>
          <a:srcRect/>
          <a:stretch>
            <a:fillRect/>
          </a:stretch>
        </p:blipFill>
        <p:spPr bwMode="auto">
          <a:xfrm>
            <a:off x="2843808" y="548681"/>
            <a:ext cx="5962490" cy="59609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0595" name="Rectangle 3"/>
          <p:cNvSpPr>
            <a:spLocks noChangeArrowheads="1"/>
          </p:cNvSpPr>
          <p:nvPr/>
        </p:nvSpPr>
        <p:spPr bwMode="auto">
          <a:xfrm>
            <a:off x="179512" y="260649"/>
            <a:ext cx="3384376" cy="415498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2400" b="1" i="0" u="none" strike="noStrike" cap="small" normalizeH="0" dirty="0" smtClean="0">
                <a:ln w="1905"/>
                <a:solidFill>
                  <a:schemeClr val="tx1"/>
                </a:solidFill>
                <a:effectLst>
                  <a:innerShdw blurRad="69850" dist="43180" dir="5400000">
                    <a:srgbClr val="000000">
                      <a:alpha val="65000"/>
                    </a:srgbClr>
                  </a:innerShdw>
                </a:effectLst>
                <a:latin typeface="Comic Sans MS" pitchFamily="66" charset="0"/>
                <a:ea typeface="Times New Roman" pitchFamily="18" charset="0"/>
                <a:cs typeface="Times New Roman" pitchFamily="18" charset="0"/>
              </a:rPr>
              <a:t>Sedendoci poi a tavola tutti insieme si testimonia che è bello volersi bene e stare in compagnia, si ricordano le cose che uniscono e ci si promette di mantenere sempre questa amicizia</a:t>
            </a:r>
            <a:endParaRPr kumimoji="0" lang="it-IT" sz="2400" b="1" i="0" u="none" strike="noStrike" cap="small" normalizeH="0" dirty="0" smtClean="0">
              <a:ln w="1905"/>
              <a:solidFill>
                <a:schemeClr val="tx1"/>
              </a:solidFill>
              <a:effectLst>
                <a:innerShdw blurRad="69850" dist="43180" dir="5400000">
                  <a:srgbClr val="000000">
                    <a:alpha val="65000"/>
                  </a:srgbClr>
                </a:innerShdw>
              </a:effectLst>
              <a:latin typeface="Comic Sans MS" pitchFamily="66"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header2.png"/>
          <p:cNvPicPr>
            <a:picLocks noChangeAspect="1"/>
          </p:cNvPicPr>
          <p:nvPr/>
        </p:nvPicPr>
        <p:blipFill>
          <a:blip r:embed="rId3" cstate="print"/>
          <a:stretch>
            <a:fillRect/>
          </a:stretch>
        </p:blipFill>
        <p:spPr>
          <a:xfrm>
            <a:off x="0" y="0"/>
            <a:ext cx="9144000" cy="1916832"/>
          </a:xfrm>
          <a:prstGeom prst="rect">
            <a:avLst/>
          </a:prstGeom>
        </p:spPr>
      </p:pic>
      <p:sp>
        <p:nvSpPr>
          <p:cNvPr id="7" name="CasellaDiTesto 6"/>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Rettangolo 2"/>
          <p:cNvSpPr>
            <a:spLocks noChangeArrowheads="1"/>
          </p:cNvSpPr>
          <p:nvPr/>
        </p:nvSpPr>
        <p:spPr bwMode="auto">
          <a:xfrm>
            <a:off x="4572002" y="2132856"/>
            <a:ext cx="4248101" cy="2862322"/>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ca-ES"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Noi cristiani ci diamo la mano in segno di pace proprio come Gesú ce l’ha data. </a:t>
            </a:r>
          </a:p>
          <a:p>
            <a:pPr>
              <a:spcBef>
                <a:spcPct val="50000"/>
              </a:spcBef>
            </a:pPr>
            <a:r>
              <a:rPr lang="ca-ES" altLang="it-IT" sz="24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Come figli dello stesso papa’ ci scambiamo un gesto di pace.</a:t>
            </a:r>
            <a:endParaRPr lang="ca-ES" altLang="it-IT" sz="2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CasellaDiTesto 7"/>
          <p:cNvSpPr txBox="1"/>
          <p:nvPr/>
        </p:nvSpPr>
        <p:spPr>
          <a:xfrm>
            <a:off x="6300192" y="5877273"/>
            <a:ext cx="226774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2000" b="1" i="1" dirty="0" smtClean="0">
                <a:solidFill>
                  <a:schemeClr val="bg1"/>
                </a:solidFill>
                <a:latin typeface="Comic Sans MS" pitchFamily="66" charset="0"/>
              </a:rPr>
              <a:t>Atteggiamento:</a:t>
            </a:r>
          </a:p>
          <a:p>
            <a:pPr algn="ctr"/>
            <a:r>
              <a:rPr lang="it-IT" sz="2000" b="1" i="1" dirty="0" smtClean="0">
                <a:solidFill>
                  <a:schemeClr val="bg1"/>
                </a:solidFill>
                <a:latin typeface="Comic Sans MS" pitchFamily="66" charset="0"/>
              </a:rPr>
              <a:t>IN PIEDI</a:t>
            </a:r>
            <a:endParaRPr lang="it-IT" sz="2000" b="1" i="1" dirty="0">
              <a:solidFill>
                <a:schemeClr val="bg1"/>
              </a:solidFill>
              <a:latin typeface="Comic Sans MS" pitchFamily="66" charset="0"/>
            </a:endParaRPr>
          </a:p>
        </p:txBody>
      </p:sp>
      <p:sp>
        <p:nvSpPr>
          <p:cNvPr id="9" name="CasellaDiTesto 8"/>
          <p:cNvSpPr txBox="1"/>
          <p:nvPr/>
        </p:nvSpPr>
        <p:spPr>
          <a:xfrm>
            <a:off x="5292080" y="5229200"/>
            <a:ext cx="2952328"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SEGNO DELLA PACE</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pic>
        <p:nvPicPr>
          <p:cNvPr id="2050" name="Picture 2" descr="C:\Documents and Settings\Paolo\Documenti\Dropbox\Parrocchia\Catechismo\Progetto Santa Messa\immagini presentazione\Pace\Pace scambio.jpg"/>
          <p:cNvPicPr>
            <a:picLocks noChangeAspect="1" noChangeArrowheads="1"/>
          </p:cNvPicPr>
          <p:nvPr/>
        </p:nvPicPr>
        <p:blipFill>
          <a:blip r:embed="rId4" cstate="print"/>
          <a:srcRect/>
          <a:stretch>
            <a:fillRect/>
          </a:stretch>
        </p:blipFill>
        <p:spPr bwMode="auto">
          <a:xfrm>
            <a:off x="2" y="2060848"/>
            <a:ext cx="4403567" cy="4797152"/>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biettivo-raggiunto-large.jpg"/>
          <p:cNvPicPr>
            <a:picLocks noChangeAspect="1"/>
          </p:cNvPicPr>
          <p:nvPr/>
        </p:nvPicPr>
        <p:blipFill>
          <a:blip r:embed="rId3" cstate="print"/>
          <a:stretch>
            <a:fillRect/>
          </a:stretch>
        </p:blipFill>
        <p:spPr>
          <a:xfrm>
            <a:off x="0" y="2"/>
            <a:ext cx="9144000" cy="6857999"/>
          </a:xfrm>
          <a:prstGeom prst="rect">
            <a:avLst/>
          </a:prstGeom>
        </p:spPr>
      </p:pic>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pic>
        <p:nvPicPr>
          <p:cNvPr id="2050" name="Picture 2" descr="g9"/>
          <p:cNvPicPr>
            <a:picLocks noChangeAspect="1" noChangeArrowheads="1"/>
          </p:cNvPicPr>
          <p:nvPr/>
        </p:nvPicPr>
        <p:blipFill>
          <a:blip r:embed="rId4" cstate="print"/>
          <a:srcRect/>
          <a:stretch>
            <a:fillRect/>
          </a:stretch>
        </p:blipFill>
        <p:spPr bwMode="auto">
          <a:xfrm>
            <a:off x="2843808" y="548681"/>
            <a:ext cx="5962490" cy="59609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52" name="Rectangle 4"/>
          <p:cNvSpPr>
            <a:spLocks noChangeArrowheads="1"/>
          </p:cNvSpPr>
          <p:nvPr/>
        </p:nvSpPr>
        <p:spPr bwMode="auto">
          <a:xfrm>
            <a:off x="251520" y="404664"/>
            <a:ext cx="3131840" cy="34163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2400" b="1" i="0" u="none" strike="noStrike" cap="small" normalizeH="0" dirty="0" smtClean="0">
                <a:ln w="1905"/>
                <a:solidFill>
                  <a:schemeClr val="tx1"/>
                </a:solidFill>
                <a:effectLst>
                  <a:innerShdw blurRad="69850" dist="43180" dir="5400000">
                    <a:srgbClr val="000000">
                      <a:alpha val="65000"/>
                    </a:srgbClr>
                  </a:innerShdw>
                </a:effectLst>
                <a:latin typeface="Comic Sans MS" pitchFamily="66" charset="0"/>
                <a:ea typeface="Times New Roman" pitchFamily="18" charset="0"/>
                <a:cs typeface="Times New Roman" pitchFamily="18" charset="0"/>
              </a:rPr>
              <a:t>Si mangia, poi, tutti insieme allegramente, apprezzando il cibo e la torta dell’onomastico che il festeggiato ha preparato per tutti </a:t>
            </a:r>
            <a:endParaRPr kumimoji="0" lang="it-IT" sz="2400" b="1" i="0" u="none" strike="noStrike" cap="small" normalizeH="0" dirty="0" smtClean="0">
              <a:ln w="1905"/>
              <a:solidFill>
                <a:schemeClr val="tx1"/>
              </a:solidFill>
              <a:effectLst>
                <a:innerShdw blurRad="69850" dist="43180" dir="5400000">
                  <a:srgbClr val="000000">
                    <a:alpha val="65000"/>
                  </a:srgbClr>
                </a:innerShdw>
              </a:effectLst>
              <a:latin typeface="Comic Sans MS" pitchFamily="66"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8" name="Rettangolo 3"/>
          <p:cNvSpPr>
            <a:spLocks noChangeArrowheads="1"/>
          </p:cNvSpPr>
          <p:nvPr/>
        </p:nvSpPr>
        <p:spPr bwMode="auto">
          <a:xfrm>
            <a:off x="4860032" y="2204864"/>
            <a:ext cx="4139952" cy="3016210"/>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ca-ES" altLang="it-IT" sz="2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Riceviamo il corpo e il sangue di Gesú, nella COMUNIONE.</a:t>
            </a:r>
          </a:p>
          <a:p>
            <a:pPr>
              <a:spcBef>
                <a:spcPct val="50000"/>
              </a:spcBef>
            </a:pPr>
            <a:r>
              <a:rPr lang="it-IT" altLang="it-IT" sz="2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Non si mangia</a:t>
            </a:r>
            <a:r>
              <a:rPr lang="ca-ES" altLang="it-IT" sz="2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un pane qualsiasi, perché fare la Comunione sigifica entrare in una vita distinta, che ti aiuta a VEDERE E VIVERE le cose come le vede e le vive Gesú.</a:t>
            </a:r>
          </a:p>
        </p:txBody>
      </p:sp>
      <p:sp>
        <p:nvSpPr>
          <p:cNvPr id="6" name="CasellaDiTesto 5"/>
          <p:cNvSpPr txBox="1"/>
          <p:nvPr/>
        </p:nvSpPr>
        <p:spPr>
          <a:xfrm>
            <a:off x="5796136" y="5517232"/>
            <a:ext cx="2160240"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COMUNIONE</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pic>
        <p:nvPicPr>
          <p:cNvPr id="7" name="Immagine 6" descr="Comunione.jpg"/>
          <p:cNvPicPr>
            <a:picLocks noChangeAspect="1"/>
          </p:cNvPicPr>
          <p:nvPr/>
        </p:nvPicPr>
        <p:blipFill>
          <a:blip r:embed="rId4" cstate="print"/>
          <a:stretch>
            <a:fillRect/>
          </a:stretch>
        </p:blipFill>
        <p:spPr>
          <a:xfrm>
            <a:off x="323529" y="2348880"/>
            <a:ext cx="4274101" cy="4032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glietto Messa.jpg"/>
          <p:cNvPicPr>
            <a:picLocks noChangeAspect="1"/>
          </p:cNvPicPr>
          <p:nvPr/>
        </p:nvPicPr>
        <p:blipFill>
          <a:blip r:embed="rId3" cstate="print"/>
          <a:stretch>
            <a:fillRect/>
          </a:stretch>
        </p:blipFill>
        <p:spPr>
          <a:xfrm>
            <a:off x="251522" y="764704"/>
            <a:ext cx="4172863" cy="5877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4139952" y="908721"/>
            <a:ext cx="5004048" cy="646331"/>
          </a:xfrm>
          <a:prstGeom prst="rect">
            <a:avLst/>
          </a:prstGeom>
          <a:solidFill>
            <a:schemeClr val="bg1"/>
          </a:solidFill>
          <a:ln>
            <a:solidFill>
              <a:srgbClr val="FF3399"/>
            </a:solidFill>
          </a:ln>
        </p:spPr>
        <p:txBody>
          <a:bodyPr wrap="square" rtlCol="0">
            <a:spAutoFit/>
          </a:bodyPr>
          <a:lstStyle/>
          <a:p>
            <a:r>
              <a:rPr lang="it-IT" b="1" dirty="0" smtClean="0">
                <a:solidFill>
                  <a:srgbClr val="FF3399"/>
                </a:solidFill>
                <a:latin typeface="Comic Sans MS" pitchFamily="66" charset="0"/>
              </a:rPr>
              <a:t>Saluti iniziali – Atto penitenziale (scuse) </a:t>
            </a:r>
          </a:p>
          <a:p>
            <a:pPr algn="ctr"/>
            <a:r>
              <a:rPr lang="it-IT" b="1" dirty="0" smtClean="0">
                <a:solidFill>
                  <a:srgbClr val="FF3399"/>
                </a:solidFill>
                <a:latin typeface="Comic Sans MS" pitchFamily="66" charset="0"/>
              </a:rPr>
              <a:t>– Gloria (lode e ringraziamento) </a:t>
            </a:r>
            <a:endParaRPr lang="it-IT" b="1" dirty="0">
              <a:solidFill>
                <a:srgbClr val="FF3399"/>
              </a:solidFill>
              <a:latin typeface="Comic Sans MS" pitchFamily="66" charset="0"/>
            </a:endParaRPr>
          </a:p>
        </p:txBody>
      </p:sp>
      <p:sp>
        <p:nvSpPr>
          <p:cNvPr id="5" name="CasellaDiTesto 4"/>
          <p:cNvSpPr txBox="1"/>
          <p:nvPr/>
        </p:nvSpPr>
        <p:spPr>
          <a:xfrm>
            <a:off x="4143372" y="1700808"/>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DELLA PAROLA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8" name="CasellaDiTesto 7"/>
          <p:cNvSpPr txBox="1"/>
          <p:nvPr/>
        </p:nvSpPr>
        <p:spPr>
          <a:xfrm>
            <a:off x="4139952" y="2204864"/>
            <a:ext cx="5004048" cy="923330"/>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prima Lettura – Salmo - seconda Lettura-Vangelo - Professione Fede-</a:t>
            </a:r>
          </a:p>
          <a:p>
            <a:pPr algn="ctr"/>
            <a:r>
              <a:rPr lang="it-IT" b="1" dirty="0" smtClean="0">
                <a:solidFill>
                  <a:srgbClr val="FF3399"/>
                </a:solidFill>
                <a:latin typeface="Comic Sans MS" pitchFamily="66" charset="0"/>
              </a:rPr>
              <a:t> Preghiera fedeli</a:t>
            </a:r>
            <a:endParaRPr lang="it-IT" b="1" dirty="0">
              <a:solidFill>
                <a:srgbClr val="FF3399"/>
              </a:solidFill>
              <a:latin typeface="Comic Sans MS" pitchFamily="66" charset="0"/>
            </a:endParaRPr>
          </a:p>
        </p:txBody>
      </p:sp>
      <p:sp>
        <p:nvSpPr>
          <p:cNvPr id="9" name="CasellaDiTesto 8"/>
          <p:cNvSpPr txBox="1"/>
          <p:nvPr/>
        </p:nvSpPr>
        <p:spPr>
          <a:xfrm>
            <a:off x="4143372" y="328498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EUCARISTICA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1" name="CasellaDiTesto 10"/>
          <p:cNvSpPr txBox="1"/>
          <p:nvPr/>
        </p:nvSpPr>
        <p:spPr>
          <a:xfrm>
            <a:off x="4143372" y="40466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D’INTRODUZIONE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3" name="CasellaDiTesto 12"/>
          <p:cNvSpPr txBox="1"/>
          <p:nvPr/>
        </p:nvSpPr>
        <p:spPr>
          <a:xfrm>
            <a:off x="4143372" y="508518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a:t>
            </a:r>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 CONCLUSIONE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4" name="CasellaDiTesto 13"/>
          <p:cNvSpPr txBox="1"/>
          <p:nvPr/>
        </p:nvSpPr>
        <p:spPr>
          <a:xfrm>
            <a:off x="4139952" y="3789041"/>
            <a:ext cx="5004048" cy="1200329"/>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Offertorio – Orazione sui Doni – Azione di Grazie – Santo – Preghiera eucaristica – Consacrazione – Padre Nostro – Pace </a:t>
            </a:r>
          </a:p>
          <a:p>
            <a:pPr algn="ctr"/>
            <a:r>
              <a:rPr lang="it-IT" b="1" dirty="0" smtClean="0">
                <a:solidFill>
                  <a:srgbClr val="FF3399"/>
                </a:solidFill>
                <a:latin typeface="Comic Sans MS" pitchFamily="66" charset="0"/>
              </a:rPr>
              <a:t>– Comunione - </a:t>
            </a:r>
            <a:endParaRPr lang="it-IT" b="1" dirty="0">
              <a:solidFill>
                <a:srgbClr val="FF3399"/>
              </a:solidFill>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P900449097.JPG"/>
          <p:cNvPicPr>
            <a:picLocks noChangeAspect="1"/>
          </p:cNvPicPr>
          <p:nvPr/>
        </p:nvPicPr>
        <p:blipFill>
          <a:blip r:embed="rId3" cstate="print"/>
          <a:stretch>
            <a:fillRect/>
          </a:stretch>
        </p:blipFill>
        <p:spPr>
          <a:xfrm>
            <a:off x="0" y="0"/>
            <a:ext cx="9144000" cy="6858000"/>
          </a:xfrm>
          <a:prstGeom prst="rect">
            <a:avLst/>
          </a:prstGeom>
          <a:noFill/>
          <a:ln w="190500" cap="sq">
            <a:noFill/>
            <a:miter lim="800000"/>
          </a:ln>
          <a:effectLst/>
        </p:spPr>
      </p:pic>
      <p:sp>
        <p:nvSpPr>
          <p:cNvPr id="111620" name="Rectangle 4"/>
          <p:cNvSpPr>
            <a:spLocks noChangeArrowheads="1"/>
          </p:cNvSpPr>
          <p:nvPr/>
        </p:nvSpPr>
        <p:spPr bwMode="auto">
          <a:xfrm>
            <a:off x="179512" y="836713"/>
            <a:ext cx="2843808" cy="36933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1800" b="1" i="0" u="none" strike="noStrike" cap="all" normalizeH="0" dirty="0" smtClean="0">
                <a:ln w="1905"/>
                <a:solidFill>
                  <a:schemeClr val="tx1"/>
                </a:solidFill>
                <a:effectLst>
                  <a:innerShdw blurRad="69850" dist="43180" dir="5400000">
                    <a:srgbClr val="000000">
                      <a:alpha val="65000"/>
                    </a:srgbClr>
                  </a:innerShdw>
                </a:effectLst>
                <a:latin typeface="Comic Sans MS" pitchFamily="66" charset="0"/>
                <a:ea typeface="Times New Roman" pitchFamily="18" charset="0"/>
                <a:cs typeface="Times New Roman" pitchFamily="18" charset="0"/>
              </a:rPr>
              <a:t>Dopo aver mangiato, si parla ancora insieme cordialmente e si ringrazia della bella festa. Alla fine ci si saluta tutti e ciascuno torna a casa. Ma l’amicizia non finisce qui, continua tutti i giorni</a:t>
            </a:r>
            <a:endParaRPr kumimoji="0" lang="it-IT" sz="1800" b="1" i="0" u="none" strike="noStrike" cap="all" normalizeH="0" dirty="0" smtClean="0">
              <a:ln w="1905"/>
              <a:solidFill>
                <a:schemeClr val="tx1"/>
              </a:solidFill>
              <a:effectLst>
                <a:innerShdw blurRad="69850" dist="43180" dir="5400000">
                  <a:srgbClr val="000000">
                    <a:alpha val="65000"/>
                  </a:srgbClr>
                </a:innerShdw>
              </a:effectLst>
              <a:latin typeface="Comic Sans MS" pitchFamily="66" charset="0"/>
              <a:cs typeface="Arial" pitchFamily="34" charset="0"/>
            </a:endParaRPr>
          </a:p>
        </p:txBody>
      </p:sp>
      <p:pic>
        <p:nvPicPr>
          <p:cNvPr id="111621" name="Picture 5" descr="g11"/>
          <p:cNvPicPr>
            <a:picLocks noChangeAspect="1" noChangeArrowheads="1"/>
          </p:cNvPicPr>
          <p:nvPr/>
        </p:nvPicPr>
        <p:blipFill>
          <a:blip r:embed="rId4" cstate="print">
            <a:duotone>
              <a:prstClr val="black"/>
              <a:schemeClr val="bg1">
                <a:lumMod val="85000"/>
                <a:tint val="45000"/>
                <a:satMod val="400000"/>
              </a:schemeClr>
            </a:duotone>
          </a:blip>
          <a:srcRect/>
          <a:stretch>
            <a:fillRect/>
          </a:stretch>
        </p:blipFill>
        <p:spPr bwMode="auto">
          <a:xfrm>
            <a:off x="2699792" y="404665"/>
            <a:ext cx="6191250" cy="6191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6738" name="Rectangle 2"/>
          <p:cNvSpPr>
            <a:spLocks noChangeArrowheads="1"/>
          </p:cNvSpPr>
          <p:nvPr/>
        </p:nvSpPr>
        <p:spPr bwMode="auto">
          <a:xfrm>
            <a:off x="5292080" y="2564904"/>
            <a:ext cx="3528392" cy="1631216"/>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it-IT" sz="20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IL SACERDOTE </a:t>
            </a:r>
            <a:r>
              <a:rPr lang="it-IT" sz="2000" b="1" cap="small"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CI</a:t>
            </a:r>
            <a:r>
              <a:rPr lang="it-IT" sz="20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 RICORDA GLI IMPEGNI DELLA COMUNITA’ E </a:t>
            </a:r>
            <a:r>
              <a:rPr lang="it-IT" sz="2000" b="1" cap="small"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CI</a:t>
            </a:r>
            <a:r>
              <a:rPr lang="it-IT" sz="20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 BENEDICE A NOME </a:t>
            </a:r>
            <a:r>
              <a:rPr lang="it-IT" sz="2000" b="1" cap="small"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DI</a:t>
            </a:r>
            <a:r>
              <a:rPr lang="it-IT" sz="2000" b="1" cap="sm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Times New Roman" pitchFamily="18" charset="0"/>
              </a:rPr>
              <a:t> DIO</a:t>
            </a:r>
            <a:endParaRPr kumimoji="0" lang="it-IT" sz="2000" b="1" u="none" strike="noStrike" cap="small" normalizeH="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endParaRPr>
          </a:p>
        </p:txBody>
      </p:sp>
      <p:sp>
        <p:nvSpPr>
          <p:cNvPr id="6" name="CasellaDiTesto 5"/>
          <p:cNvSpPr txBox="1"/>
          <p:nvPr/>
        </p:nvSpPr>
        <p:spPr>
          <a:xfrm>
            <a:off x="5364088" y="4941168"/>
            <a:ext cx="2160240" cy="4001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BENEDIZIONE</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pic>
        <p:nvPicPr>
          <p:cNvPr id="4098" name="Picture 2" descr="C:\Documents and Settings\Paolo\Documenti\Dropbox\Parrocchia\Catechismo\Progetto Santa Messa\immagini presentazione\Benedizione\Benedizione2.jpg"/>
          <p:cNvPicPr>
            <a:picLocks noChangeAspect="1" noChangeArrowheads="1"/>
          </p:cNvPicPr>
          <p:nvPr/>
        </p:nvPicPr>
        <p:blipFill>
          <a:blip r:embed="rId4" cstate="print"/>
          <a:srcRect/>
          <a:stretch>
            <a:fillRect/>
          </a:stretch>
        </p:blipFill>
        <p:spPr bwMode="auto">
          <a:xfrm>
            <a:off x="251522" y="1844825"/>
            <a:ext cx="4781211" cy="4844392"/>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eader2.png"/>
          <p:cNvPicPr>
            <a:picLocks noChangeAspect="1"/>
          </p:cNvPicPr>
          <p:nvPr/>
        </p:nvPicPr>
        <p:blipFill>
          <a:blip r:embed="rId3" cstate="print"/>
          <a:stretch>
            <a:fillRect/>
          </a:stretch>
        </p:blipFill>
        <p:spPr>
          <a:xfrm>
            <a:off x="0" y="0"/>
            <a:ext cx="9144000" cy="1916832"/>
          </a:xfrm>
          <a:prstGeom prst="rect">
            <a:avLst/>
          </a:prstGeom>
        </p:spPr>
      </p:pic>
      <p:sp>
        <p:nvSpPr>
          <p:cNvPr id="3" name="CasellaDiTesto 2"/>
          <p:cNvSpPr txBox="1"/>
          <p:nvPr/>
        </p:nvSpPr>
        <p:spPr>
          <a:xfrm>
            <a:off x="251520" y="332657"/>
            <a:ext cx="4176464" cy="1200329"/>
          </a:xfrm>
          <a:prstGeom prst="rect">
            <a:avLst/>
          </a:prstGeom>
          <a:noFill/>
          <a:ln w="38100">
            <a:solidFill>
              <a:schemeClr val="accent1">
                <a:lumMod val="75000"/>
              </a:schemeClr>
            </a:solidFill>
          </a:ln>
        </p:spPr>
        <p:txBody>
          <a:bodyPr wrap="square" rtlCol="0">
            <a:spAutoFit/>
          </a:bodyPr>
          <a:lstStyle/>
          <a:p>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ALLA FESTA </a:t>
            </a:r>
            <a:r>
              <a:rPr lang="it-IT" sz="3600" b="1" dirty="0" err="1"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p>
          <a:p>
            <a:pPr algn="ctr"/>
            <a:r>
              <a:rPr lang="it-IT" sz="3600" b="1" dirty="0" smtClean="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GESU’...</a:t>
            </a:r>
            <a:endParaRPr lang="it-IT" sz="3600" b="1" dirty="0">
              <a:ln w="1270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4" name="CasellaDiTesto 3"/>
          <p:cNvSpPr txBox="1">
            <a:spLocks noChangeArrowheads="1"/>
          </p:cNvSpPr>
          <p:nvPr/>
        </p:nvSpPr>
        <p:spPr bwMode="auto">
          <a:xfrm>
            <a:off x="4716018" y="2276873"/>
            <a:ext cx="4032447" cy="1323439"/>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it-IT" alt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MESSA E’ FINITA, ANDATE IN PACE.</a:t>
            </a:r>
          </a:p>
          <a:p>
            <a:endParaRPr lang="it-IT" alt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a:p>
            <a:r>
              <a:rPr lang="it-IT" altLang="it-IT" sz="2000" b="1" dirty="0" smtClean="0">
                <a:ln w="1905"/>
                <a:solidFill>
                  <a:srgbClr val="FF3399"/>
                </a:solidFill>
                <a:effectLst>
                  <a:innerShdw blurRad="69850" dist="43180" dir="5400000">
                    <a:srgbClr val="000000">
                      <a:alpha val="65000"/>
                    </a:srgbClr>
                  </a:innerShdw>
                </a:effectLst>
                <a:latin typeface="Comic Sans MS" pitchFamily="66" charset="0"/>
              </a:rPr>
              <a:t>RENDIAMO GRAZIE A DIO</a:t>
            </a:r>
            <a:endParaRPr lang="it-IT" altLang="it-IT" sz="2000" b="1" dirty="0">
              <a:ln w="1905"/>
              <a:solidFill>
                <a:srgbClr val="FF3399"/>
              </a:solidFill>
              <a:effectLst>
                <a:innerShdw blurRad="69850" dist="43180" dir="5400000">
                  <a:srgbClr val="000000">
                    <a:alpha val="65000"/>
                  </a:srgbClr>
                </a:innerShdw>
              </a:effectLst>
              <a:latin typeface="Comic Sans MS" pitchFamily="66" charset="0"/>
            </a:endParaRPr>
          </a:p>
        </p:txBody>
      </p:sp>
      <p:sp>
        <p:nvSpPr>
          <p:cNvPr id="5" name="CasellaDiTesto 4"/>
          <p:cNvSpPr txBox="1"/>
          <p:nvPr/>
        </p:nvSpPr>
        <p:spPr>
          <a:xfrm>
            <a:off x="4716016" y="4077072"/>
            <a:ext cx="1656184" cy="400110"/>
          </a:xfrm>
          <a:prstGeom prst="rect">
            <a:avLst/>
          </a:prstGeom>
          <a:solidFill>
            <a:srgbClr val="FFFFFF"/>
          </a:solidFill>
          <a:effectLst>
            <a:outerShdw blurRad="50800" dist="38100" dir="2700000" algn="tl" rotWithShape="0">
              <a:prstClr val="black">
                <a:alpha val="40000"/>
              </a:prstClr>
            </a:outerShdw>
          </a:effectLst>
        </p:spPr>
        <p:txBody>
          <a:bodyPr wrap="square" rtlCol="0">
            <a:spAutoFit/>
          </a:bodyPr>
          <a:lstStyle/>
          <a:p>
            <a:pPr algn="ctr"/>
            <a:r>
              <a:rPr lang="it-IT" sz="2000" b="1" dirty="0" smtClean="0">
                <a:solidFill>
                  <a:srgbClr val="FF3399"/>
                </a:solidFill>
                <a:effectLst>
                  <a:outerShdw blurRad="38100" dist="38100" dir="2700000" algn="tl">
                    <a:srgbClr val="000000">
                      <a:alpha val="43137"/>
                    </a:srgbClr>
                  </a:outerShdw>
                </a:effectLst>
                <a:latin typeface="Comic Sans MS" pitchFamily="66" charset="0"/>
              </a:rPr>
              <a:t>CONGEDO</a:t>
            </a:r>
            <a:endParaRPr lang="it-IT" sz="2000" b="1" dirty="0">
              <a:solidFill>
                <a:srgbClr val="FF3399"/>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323528" y="5877273"/>
            <a:ext cx="8568952" cy="830997"/>
          </a:xfrm>
          <a:prstGeom prst="rect">
            <a:avLst/>
          </a:prstGeom>
          <a:solidFill>
            <a:schemeClr val="bg2">
              <a:lumMod val="90000"/>
            </a:schemeClr>
          </a:solidFill>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LA MESSA E’ FINITA </a:t>
            </a:r>
          </a:p>
          <a:p>
            <a:pPr algn="ct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MA CONTINUA NELLA VITA </a:t>
            </a:r>
            <a:r>
              <a:rPr lang="it-IT" sz="24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OGNI GIORNO !!!!!</a:t>
            </a:r>
            <a:endParaRPr lang="it-IT"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7" name="Immagine 6" descr="Congedo3.jpg"/>
          <p:cNvPicPr>
            <a:picLocks noChangeAspect="1"/>
          </p:cNvPicPr>
          <p:nvPr/>
        </p:nvPicPr>
        <p:blipFill>
          <a:blip r:embed="rId4" cstate="print"/>
          <a:stretch>
            <a:fillRect/>
          </a:stretch>
        </p:blipFill>
        <p:spPr>
          <a:xfrm>
            <a:off x="394322" y="1916833"/>
            <a:ext cx="3529606" cy="396044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glietto Messa.jpg"/>
          <p:cNvPicPr>
            <a:picLocks noChangeAspect="1"/>
          </p:cNvPicPr>
          <p:nvPr/>
        </p:nvPicPr>
        <p:blipFill>
          <a:blip r:embed="rId3" cstate="print"/>
          <a:stretch>
            <a:fillRect/>
          </a:stretch>
        </p:blipFill>
        <p:spPr>
          <a:xfrm>
            <a:off x="251522" y="764704"/>
            <a:ext cx="4172863" cy="5877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4139952" y="1412778"/>
            <a:ext cx="5004048" cy="646331"/>
          </a:xfrm>
          <a:prstGeom prst="rect">
            <a:avLst/>
          </a:prstGeom>
          <a:solidFill>
            <a:schemeClr val="bg1"/>
          </a:solidFill>
          <a:ln>
            <a:solidFill>
              <a:srgbClr val="FF3399"/>
            </a:solidFill>
          </a:ln>
        </p:spPr>
        <p:txBody>
          <a:bodyPr wrap="square" rtlCol="0">
            <a:spAutoFit/>
          </a:bodyPr>
          <a:lstStyle/>
          <a:p>
            <a:r>
              <a:rPr lang="it-IT" b="1" dirty="0" smtClean="0">
                <a:solidFill>
                  <a:srgbClr val="FF3399"/>
                </a:solidFill>
                <a:latin typeface="Comic Sans MS" pitchFamily="66" charset="0"/>
              </a:rPr>
              <a:t>Saluti iniziali – Atto penitenziale (scuse) </a:t>
            </a:r>
          </a:p>
          <a:p>
            <a:pPr algn="ctr"/>
            <a:r>
              <a:rPr lang="it-IT" b="1" dirty="0" smtClean="0">
                <a:solidFill>
                  <a:srgbClr val="FF3399"/>
                </a:solidFill>
                <a:latin typeface="Comic Sans MS" pitchFamily="66" charset="0"/>
              </a:rPr>
              <a:t>– Gloria (lode e ringraziamento) </a:t>
            </a:r>
            <a:endParaRPr lang="it-IT" b="1" dirty="0">
              <a:solidFill>
                <a:srgbClr val="FF3399"/>
              </a:solidFill>
              <a:latin typeface="Comic Sans MS" pitchFamily="66" charset="0"/>
            </a:endParaRPr>
          </a:p>
        </p:txBody>
      </p:sp>
      <p:sp>
        <p:nvSpPr>
          <p:cNvPr id="5" name="CasellaDiTesto 4"/>
          <p:cNvSpPr txBox="1"/>
          <p:nvPr/>
        </p:nvSpPr>
        <p:spPr>
          <a:xfrm>
            <a:off x="4143372" y="2204864"/>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DELLA PAROLA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8" name="CasellaDiTesto 7"/>
          <p:cNvSpPr txBox="1"/>
          <p:nvPr/>
        </p:nvSpPr>
        <p:spPr>
          <a:xfrm>
            <a:off x="4139952" y="2708920"/>
            <a:ext cx="5004048" cy="923330"/>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prima Lettura – Salmo - seconda Lettura-Vangelo - Professione Fede-</a:t>
            </a:r>
          </a:p>
          <a:p>
            <a:pPr algn="ctr"/>
            <a:r>
              <a:rPr lang="it-IT" b="1" dirty="0" smtClean="0">
                <a:solidFill>
                  <a:srgbClr val="FF3399"/>
                </a:solidFill>
                <a:latin typeface="Comic Sans MS" pitchFamily="66" charset="0"/>
              </a:rPr>
              <a:t> Preghiera fedeli</a:t>
            </a:r>
            <a:endParaRPr lang="it-IT" b="1" dirty="0">
              <a:solidFill>
                <a:srgbClr val="FF3399"/>
              </a:solidFill>
              <a:latin typeface="Comic Sans MS" pitchFamily="66" charset="0"/>
            </a:endParaRPr>
          </a:p>
        </p:txBody>
      </p:sp>
      <p:sp>
        <p:nvSpPr>
          <p:cNvPr id="9" name="CasellaDiTesto 8"/>
          <p:cNvSpPr txBox="1"/>
          <p:nvPr/>
        </p:nvSpPr>
        <p:spPr>
          <a:xfrm>
            <a:off x="4143372" y="3789040"/>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LITURGIA  EUCARISTICA</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1" name="CasellaDiTesto 10"/>
          <p:cNvSpPr txBox="1"/>
          <p:nvPr/>
        </p:nvSpPr>
        <p:spPr>
          <a:xfrm>
            <a:off x="4143372" y="908720"/>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D’INTRODUZIONE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3" name="CasellaDiTesto 12"/>
          <p:cNvSpPr txBox="1"/>
          <p:nvPr/>
        </p:nvSpPr>
        <p:spPr>
          <a:xfrm>
            <a:off x="4143372" y="5661248"/>
            <a:ext cx="5000628" cy="523220"/>
          </a:xfrm>
          <a:prstGeom prst="rect">
            <a:avLst/>
          </a:prstGeom>
          <a:solidFill>
            <a:srgbClr val="FF3399"/>
          </a:solidFill>
        </p:spPr>
        <p:txBody>
          <a:bodyPr wrap="square" rtlCol="0">
            <a:spAutoFit/>
          </a:bodyPr>
          <a:lstStyle/>
          <a:p>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RITI </a:t>
            </a:r>
            <a:r>
              <a:rPr lang="it-IT" sz="2800" b="1" dirty="0" err="1"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DI</a:t>
            </a:r>
            <a:r>
              <a:rPr lang="it-IT" sz="2800" b="1"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 CONCLUSIONE</a:t>
            </a:r>
            <a:endParaRPr lang="it-IT" sz="28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14" name="CasellaDiTesto 13"/>
          <p:cNvSpPr txBox="1"/>
          <p:nvPr/>
        </p:nvSpPr>
        <p:spPr>
          <a:xfrm>
            <a:off x="4139952" y="4293098"/>
            <a:ext cx="5004048" cy="1200329"/>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Offertorio – Orazione sui doni – Azione di Grazie – Santo – Preghiera eucaristica – Consacrazione – Padre nostro – Pace – Comunione - </a:t>
            </a:r>
            <a:endParaRPr lang="it-IT" b="1" dirty="0">
              <a:solidFill>
                <a:srgbClr val="FF3399"/>
              </a:solidFill>
              <a:latin typeface="Comic Sans MS" pitchFamily="66" charset="0"/>
            </a:endParaRPr>
          </a:p>
        </p:txBody>
      </p:sp>
      <p:sp>
        <p:nvSpPr>
          <p:cNvPr id="10" name="CasellaDiTesto 9"/>
          <p:cNvSpPr txBox="1"/>
          <p:nvPr/>
        </p:nvSpPr>
        <p:spPr>
          <a:xfrm>
            <a:off x="4139952" y="6165304"/>
            <a:ext cx="5004048" cy="369332"/>
          </a:xfrm>
          <a:prstGeom prst="rect">
            <a:avLst/>
          </a:prstGeom>
          <a:solidFill>
            <a:schemeClr val="bg1"/>
          </a:solidFill>
          <a:ln>
            <a:solidFill>
              <a:srgbClr val="FF3399"/>
            </a:solidFill>
          </a:ln>
        </p:spPr>
        <p:txBody>
          <a:bodyPr wrap="square" rtlCol="0">
            <a:spAutoFit/>
          </a:bodyPr>
          <a:lstStyle/>
          <a:p>
            <a:pPr algn="ctr"/>
            <a:r>
              <a:rPr lang="it-IT" b="1" dirty="0" smtClean="0">
                <a:solidFill>
                  <a:srgbClr val="FF3399"/>
                </a:solidFill>
                <a:latin typeface="Comic Sans MS" pitchFamily="66" charset="0"/>
              </a:rPr>
              <a:t>Benedizione - Congedo</a:t>
            </a:r>
            <a:endParaRPr lang="it-IT" b="1" dirty="0">
              <a:solidFill>
                <a:srgbClr val="FF3399"/>
              </a:solidFill>
              <a:latin typeface="Comic Sans MS" pitchFamily="66" charset="0"/>
            </a:endParaRPr>
          </a:p>
        </p:txBody>
      </p:sp>
      <p:pic>
        <p:nvPicPr>
          <p:cNvPr id="12" name="Immagine 11" descr="header2.png"/>
          <p:cNvPicPr>
            <a:picLocks noChangeAspect="1"/>
          </p:cNvPicPr>
          <p:nvPr/>
        </p:nvPicPr>
        <p:blipFill>
          <a:blip r:embed="rId4" cstate="print"/>
          <a:stretch>
            <a:fillRect/>
          </a:stretch>
        </p:blipFill>
        <p:spPr>
          <a:xfrm>
            <a:off x="3995936" y="1"/>
            <a:ext cx="5148064" cy="958748"/>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6000"/>
          </a:blip>
          <a:srcRect/>
          <a:tile tx="0" ty="0" sx="100000" sy="100000" flip="none" algn="tl"/>
        </a:blipFill>
        <a:effectLst/>
      </p:bgPr>
    </p:bg>
    <p:spTree>
      <p:nvGrpSpPr>
        <p:cNvPr id="1" name=""/>
        <p:cNvGrpSpPr/>
        <p:nvPr/>
      </p:nvGrpSpPr>
      <p:grpSpPr>
        <a:xfrm>
          <a:off x="0" y="0"/>
          <a:ext cx="0" cy="0"/>
          <a:chOff x="0" y="0"/>
          <a:chExt cx="0" cy="0"/>
        </a:xfrm>
      </p:grpSpPr>
      <p:pic>
        <p:nvPicPr>
          <p:cNvPr id="2" name="Immagine 1" descr="gallina1.jpg"/>
          <p:cNvPicPr>
            <a:picLocks noChangeAspect="1"/>
          </p:cNvPicPr>
          <p:nvPr/>
        </p:nvPicPr>
        <p:blipFill>
          <a:blip r:embed="rId4" cstate="print"/>
          <a:stretch>
            <a:fillRect/>
          </a:stretch>
        </p:blipFill>
        <p:spPr>
          <a:xfrm>
            <a:off x="4211960" y="404664"/>
            <a:ext cx="4140459" cy="602248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quila.jpg"/>
          <p:cNvPicPr>
            <a:picLocks noChangeAspect="1"/>
          </p:cNvPicPr>
          <p:nvPr/>
        </p:nvPicPr>
        <p:blipFill>
          <a:blip r:embed="rId3"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 name="Su ali d'aquila.avi">
            <a:hlinkClick r:id="" action="ppaction://media"/>
          </p:cNvPr>
          <p:cNvPicPr>
            <a:picLocks noRot="1" noChangeAspect="1"/>
          </p:cNvPicPr>
          <p:nvPr>
            <a:videoFile r:link="rId1"/>
          </p:nvPr>
        </p:nvPicPr>
        <p:blipFill>
          <a:blip r:embed="rId4" cstate="print"/>
          <a:stretch>
            <a:fillRect/>
          </a:stretch>
        </p:blipFill>
        <p:spPr>
          <a:xfrm>
            <a:off x="-59498" y="-27384"/>
            <a:ext cx="9240010" cy="693000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descr="20121209-Pontisola-4154.jpg"/>
          <p:cNvPicPr>
            <a:picLocks noGrp="1" noChangeAspect="1"/>
          </p:cNvPicPr>
          <p:nvPr>
            <p:ph idx="1"/>
          </p:nvPr>
        </p:nvPicPr>
        <p:blipFill>
          <a:blip r:embed="rId3" cstate="print"/>
          <a:stretch>
            <a:fillRect/>
          </a:stretch>
        </p:blipFill>
        <p:spPr>
          <a:xfrm>
            <a:off x="0" y="1"/>
            <a:ext cx="9144000" cy="6858000"/>
          </a:xfrm>
        </p:spPr>
      </p:pic>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488C4"/>
            </a:gs>
            <a:gs pos="53000">
              <a:srgbClr val="D4DEFF"/>
            </a:gs>
            <a:gs pos="83000">
              <a:srgbClr val="D4DEFF"/>
            </a:gs>
            <a:gs pos="100000">
              <a:srgbClr val="96AB94"/>
            </a:gs>
          </a:gsLst>
          <a:lin ang="13500000" scaled="1"/>
          <a:tileRect/>
        </a:gradFill>
        <a:effectLst/>
      </p:bgPr>
    </p:bg>
    <p:spTree>
      <p:nvGrpSpPr>
        <p:cNvPr id="1" name=""/>
        <p:cNvGrpSpPr/>
        <p:nvPr/>
      </p:nvGrpSpPr>
      <p:grpSpPr>
        <a:xfrm>
          <a:off x="0" y="0"/>
          <a:ext cx="0" cy="0"/>
          <a:chOff x="0" y="0"/>
          <a:chExt cx="0" cy="0"/>
        </a:xfrm>
      </p:grpSpPr>
      <p:sp>
        <p:nvSpPr>
          <p:cNvPr id="1026" name="Rettangolo 4"/>
          <p:cNvSpPr>
            <a:spLocks noChangeArrowheads="1"/>
          </p:cNvSpPr>
          <p:nvPr/>
        </p:nvSpPr>
        <p:spPr bwMode="auto">
          <a:xfrm>
            <a:off x="2627784" y="116632"/>
            <a:ext cx="4032448" cy="662473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it-IT"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endParaRPr lang="it-IT" sz="2400" dirty="0" smtClean="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0" lang="it-IT" sz="2400" b="0" i="0" u="none" strike="noStrike" cap="none" normalizeH="0" baseline="0" dirty="0" smtClean="0">
                <a:ln>
                  <a:noFill/>
                </a:ln>
                <a:solidFill>
                  <a:schemeClr val="tx1"/>
                </a:solidFill>
                <a:effectLst/>
                <a:latin typeface="Arial" pitchFamily="34" charset="0"/>
                <a:cs typeface="Arial" pitchFamily="34" charset="0"/>
              </a:rPr>
              <a:t>Ti aspetto con gioia,</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it-IT" sz="2400" b="0" i="0" u="none" strike="noStrike" cap="none" normalizeH="0" baseline="0" dirty="0" smtClean="0">
                <a:ln>
                  <a:noFill/>
                </a:ln>
                <a:solidFill>
                  <a:schemeClr val="tx1"/>
                </a:solidFill>
                <a:effectLst/>
                <a:latin typeface="Arial" pitchFamily="34" charset="0"/>
                <a:cs typeface="Arial" pitchFamily="34" charset="0"/>
              </a:rPr>
              <a:t>come ogni Domenica,</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it-IT" sz="2400" b="0" i="0" u="none" strike="noStrike" cap="none" normalizeH="0" baseline="0" dirty="0" smtClean="0">
                <a:ln>
                  <a:noFill/>
                </a:ln>
                <a:solidFill>
                  <a:schemeClr val="tx1"/>
                </a:solidFill>
                <a:effectLst/>
                <a:latin typeface="Arial" pitchFamily="34" charset="0"/>
                <a:cs typeface="Arial" pitchFamily="34" charset="0"/>
              </a:rPr>
              <a:t>alla Santa Messa!</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it-IT" sz="2400" b="0" i="0" u="none" strike="noStrike" cap="none" normalizeH="0" baseline="0" dirty="0" smtClean="0">
                <a:ln>
                  <a:noFill/>
                </a:ln>
                <a:solidFill>
                  <a:srgbClr val="FF0000"/>
                </a:solidFill>
                <a:effectLst/>
                <a:latin typeface="Lucida Calligraphy" pitchFamily="66" charset="0"/>
                <a:cs typeface="Arial" pitchFamily="34" charset="0"/>
              </a:rPr>
              <a:t>Gesù</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it-IT"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it-IT" sz="1100" b="0" i="0" u="none" strike="noStrike" cap="none" normalizeH="0" baseline="0" dirty="0" smtClean="0">
                <a:ln>
                  <a:noFill/>
                </a:ln>
                <a:solidFill>
                  <a:schemeClr val="tx1"/>
                </a:solidFill>
                <a:effectLst/>
                <a:latin typeface="Palace Script MT" pitchFamily="66" charset="0"/>
                <a:cs typeface="Arial" pitchFamily="34" charset="0"/>
              </a:rPr>
              <a:t>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Immagine 1" descr="http://www.suore.it/images/eucaristia-calice-ostia.gif"/>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347864" y="548680"/>
            <a:ext cx="2664296" cy="2808312"/>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Luce.jpg"/>
          <p:cNvPicPr>
            <a:picLocks noChangeAspect="1"/>
          </p:cNvPicPr>
          <p:nvPr/>
        </p:nvPicPr>
        <p:blipFill>
          <a:blip r:embed="rId3" cstate="print"/>
          <a:stretch>
            <a:fillRect/>
          </a:stretch>
        </p:blipFill>
        <p:spPr>
          <a:xfrm>
            <a:off x="0" y="1"/>
            <a:ext cx="9144000" cy="6846570"/>
          </a:xfrm>
          <a:prstGeom prst="rect">
            <a:avLst/>
          </a:prstGeom>
        </p:spPr>
      </p:pic>
      <p:sp>
        <p:nvSpPr>
          <p:cNvPr id="2" name="CasellaDiTesto 1"/>
          <p:cNvSpPr txBox="1"/>
          <p:nvPr/>
        </p:nvSpPr>
        <p:spPr>
          <a:xfrm>
            <a:off x="0" y="1772817"/>
            <a:ext cx="9107488" cy="3785652"/>
          </a:xfrm>
          <a:prstGeom prst="rect">
            <a:avLst/>
          </a:prstGeom>
          <a:effectLst>
            <a:outerShdw blurRad="76200" dist="50800" dir="5400000" rotWithShape="0">
              <a:srgbClr val="4E3B30">
                <a:alpha val="60000"/>
              </a:srgbClr>
            </a:outerShdw>
            <a:softEdge rad="317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t-IT"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SALVEZZA DELLA NOSTRA ANIMA!!!</a:t>
            </a:r>
            <a:endParaRPr lang="it-IT" sz="8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ussola-avvio-professione-psicologo.jpg"/>
          <p:cNvPicPr>
            <a:picLocks noChangeAspect="1"/>
          </p:cNvPicPr>
          <p:nvPr/>
        </p:nvPicPr>
        <p:blipFill>
          <a:blip r:embed="rId3" cstate="print"/>
          <a:stretch>
            <a:fillRect/>
          </a:stretch>
        </p:blipFill>
        <p:spPr>
          <a:xfrm>
            <a:off x="395536" y="2348881"/>
            <a:ext cx="4198620" cy="40674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Immagine 4" descr="navigon-italy-iphone2.jpg"/>
          <p:cNvPicPr>
            <a:picLocks noChangeAspect="1"/>
          </p:cNvPicPr>
          <p:nvPr/>
        </p:nvPicPr>
        <p:blipFill>
          <a:blip r:embed="rId4" cstate="print"/>
          <a:stretch>
            <a:fillRect/>
          </a:stretch>
        </p:blipFill>
        <p:spPr>
          <a:xfrm>
            <a:off x="4100871" y="1124746"/>
            <a:ext cx="4838936" cy="302433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26" name="Picture 2" descr="G:\Parrocchia S. Francesco\Scuola di catechismo\La messa spiegata ai bambini e ragazzi\Presentazione\immagini presentazione\Mosè con tavole\mose.jpg"/>
          <p:cNvPicPr>
            <a:picLocks noChangeAspect="1" noChangeArrowheads="1"/>
          </p:cNvPicPr>
          <p:nvPr/>
        </p:nvPicPr>
        <p:blipFill>
          <a:blip r:embed="rId5" cstate="print"/>
          <a:srcRect/>
          <a:stretch>
            <a:fillRect/>
          </a:stretch>
        </p:blipFill>
        <p:spPr bwMode="auto">
          <a:xfrm>
            <a:off x="5000630" y="4714884"/>
            <a:ext cx="3407643" cy="1920276"/>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179512" y="1844825"/>
            <a:ext cx="4176464" cy="584775"/>
          </a:xfrm>
          <a:prstGeom prst="rect">
            <a:avLst/>
          </a:prstGeom>
          <a:solidFill>
            <a:schemeClr val="bg2"/>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it-IT"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it-IT" sz="3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COMANDAMENTI</a:t>
            </a:r>
            <a:endParaRPr lang="it-IT" sz="3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9" name="Immagine 8" descr="Luce.jpg"/>
          <p:cNvPicPr>
            <a:picLocks noChangeAspect="1"/>
          </p:cNvPicPr>
          <p:nvPr/>
        </p:nvPicPr>
        <p:blipFill>
          <a:blip r:embed="rId6" cstate="print"/>
          <a:stretch>
            <a:fillRect/>
          </a:stretch>
        </p:blipFill>
        <p:spPr>
          <a:xfrm>
            <a:off x="-180528" y="-171400"/>
            <a:ext cx="9505056" cy="1584176"/>
          </a:xfrm>
          <a:prstGeom prst="rect">
            <a:avLst/>
          </a:prstGeom>
          <a:effectLst>
            <a:softEdge rad="317500"/>
          </a:effectLst>
        </p:spPr>
      </p:pic>
      <p:sp>
        <p:nvSpPr>
          <p:cNvPr id="12" name="CasellaDiTesto 11"/>
          <p:cNvSpPr txBox="1"/>
          <p:nvPr/>
        </p:nvSpPr>
        <p:spPr>
          <a:xfrm>
            <a:off x="2339752" y="188641"/>
            <a:ext cx="4536504" cy="830997"/>
          </a:xfrm>
          <a:prstGeom prst="rect">
            <a:avLst/>
          </a:prstGeom>
          <a:noFill/>
          <a:ln w="28575">
            <a:solidFill>
              <a:srgbClr val="FFC000"/>
            </a:solidFill>
          </a:ln>
        </p:spPr>
        <p:txBody>
          <a:bodyPr wrap="square" rtlCol="0">
            <a:spAutoFit/>
          </a:bodyPr>
          <a:lstStyle/>
          <a:p>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DONI </a:t>
            </a:r>
            <a:r>
              <a:rPr lang="it-IT"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DI</a:t>
            </a:r>
            <a:r>
              <a:rPr lang="it-IT"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DIO</a:t>
            </a:r>
            <a:endParaRPr lang="it-IT"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46872</TotalTime>
  <Words>3351</Words>
  <Application>Microsoft Office PowerPoint</Application>
  <PresentationFormat>Presentazione su schermo (4:3)</PresentationFormat>
  <Paragraphs>463</Paragraphs>
  <Slides>70</Slides>
  <Notes>70</Notes>
  <HiddenSlides>0</HiddenSlides>
  <MMClips>1</MMClips>
  <ScaleCrop>false</ScaleCrop>
  <HeadingPairs>
    <vt:vector size="4" baseType="variant">
      <vt:variant>
        <vt:lpstr>Tema</vt:lpstr>
      </vt:variant>
      <vt:variant>
        <vt:i4>1</vt:i4>
      </vt:variant>
      <vt:variant>
        <vt:lpstr>Titoli diapositive</vt:lpstr>
      </vt:variant>
      <vt:variant>
        <vt:i4>70</vt:i4>
      </vt:variant>
    </vt:vector>
  </HeadingPairs>
  <TitlesOfParts>
    <vt:vector size="71" baseType="lpstr">
      <vt:lpstr>Terra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BENVENUTI</dc:title>
  <dc:creator>Vaira</dc:creator>
  <cp:lastModifiedBy>Vaira</cp:lastModifiedBy>
  <cp:revision>1261</cp:revision>
  <dcterms:created xsi:type="dcterms:W3CDTF">2013-03-10T15:53:59Z</dcterms:created>
  <dcterms:modified xsi:type="dcterms:W3CDTF">2014-04-04T13:51:38Z</dcterms:modified>
</cp:coreProperties>
</file>